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  <p:sldMasterId id="2147483775" r:id="rId2"/>
    <p:sldMasterId id="2147483832" r:id="rId3"/>
  </p:sldMasterIdLst>
  <p:notesMasterIdLst>
    <p:notesMasterId r:id="rId14"/>
  </p:notesMasterIdLst>
  <p:sldIdLst>
    <p:sldId id="292" r:id="rId4"/>
    <p:sldId id="281" r:id="rId5"/>
    <p:sldId id="282" r:id="rId6"/>
    <p:sldId id="283" r:id="rId7"/>
    <p:sldId id="286" r:id="rId8"/>
    <p:sldId id="287" r:id="rId9"/>
    <p:sldId id="291" r:id="rId10"/>
    <p:sldId id="288" r:id="rId11"/>
    <p:sldId id="289" r:id="rId12"/>
    <p:sldId id="290" r:id="rId13"/>
  </p:sldIdLst>
  <p:sldSz cx="9144000" cy="6858000" type="screen4x3"/>
  <p:notesSz cx="6858000" cy="9144000"/>
  <p:defaultTextStyle>
    <a:defPPr>
      <a:defRPr lang="it-IT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106" charset="0"/>
        <a:ea typeface="ＭＳ Ｐゴシック" pitchFamily="-106" charset="-128"/>
        <a:cs typeface="ＭＳ Ｐゴシック" pitchFamily="-106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C346B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it-IT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it-IT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37ED74A-B543-9143-B8E4-8D4CA46F99EA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5" charset="0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PPT_ScienzeSocialiPolitiche-01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"/>
            <a:ext cx="9144000" cy="162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52700" y="3184525"/>
            <a:ext cx="6438900" cy="64135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65400" y="2743200"/>
            <a:ext cx="6883400" cy="419100"/>
          </a:xfrm>
        </p:spPr>
        <p:txBody>
          <a:bodyPr/>
          <a:lstStyle>
            <a:lvl1pPr marL="0" indent="0">
              <a:defRPr/>
            </a:lvl1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396288" y="2336800"/>
            <a:ext cx="1947862" cy="3454400"/>
          </a:xfr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2552700" y="2336800"/>
            <a:ext cx="5691188" cy="3454400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b="1" i="0">
                <a:latin typeface="Trebuchet MS"/>
                <a:cs typeface="Trebuchet MS"/>
              </a:defRPr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0" i="0"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95600" y="152400"/>
            <a:ext cx="6019800" cy="16002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2819400" y="1981200"/>
            <a:ext cx="6096000" cy="4114800"/>
          </a:xfrm>
          <a:prstGeom prst="rect">
            <a:avLst/>
          </a:prstGeom>
        </p:spPr>
        <p:txBody>
          <a:bodyPr/>
          <a:lstStyle/>
          <a:p>
            <a:pPr lvl="0"/>
            <a:endParaRPr lang="it-IT" noProof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3048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5814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010400" y="62484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063080E-2C66-45DF-B2EE-AF5D38C2489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73A19273-66E9-554C-8D7E-9DB2221F69CC}" type="datetime1">
              <a:rPr lang="it-IT"/>
              <a:pPr/>
              <a:t>27/09/2013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51CC28B1-6475-7541-9A95-5F977B790F5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2571750" y="3048000"/>
            <a:ext cx="38100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534150" y="3048000"/>
            <a:ext cx="38100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stile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52700" y="2336800"/>
            <a:ext cx="77724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71750" y="3048000"/>
            <a:ext cx="7772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29" r:id="rId2"/>
    <p:sldLayoutId id="2147484130" r:id="rId3"/>
    <p:sldLayoutId id="2147484131" r:id="rId4"/>
    <p:sldLayoutId id="2147484132" r:id="rId5"/>
    <p:sldLayoutId id="2147484133" r:id="rId6"/>
    <p:sldLayoutId id="2147484134" r:id="rId7"/>
    <p:sldLayoutId id="2147484135" r:id="rId8"/>
    <p:sldLayoutId id="2147484136" r:id="rId9"/>
    <p:sldLayoutId id="2147484137" r:id="rId10"/>
    <p:sldLayoutId id="214748413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rebuchet MS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i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Immagine 2" descr="PPT_ScienzeSocialiPolitiche-02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267450"/>
            <a:ext cx="9144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0" r:id="rId2"/>
    <p:sldLayoutId id="2147484141" r:id="rId3"/>
    <p:sldLayoutId id="2147484142" r:id="rId4"/>
    <p:sldLayoutId id="2147484143" r:id="rId5"/>
    <p:sldLayoutId id="2147484144" r:id="rId6"/>
    <p:sldLayoutId id="2147484145" r:id="rId7"/>
    <p:sldLayoutId id="2147484146" r:id="rId8"/>
    <p:sldLayoutId id="2147484147" r:id="rId9"/>
    <p:sldLayoutId id="2147484148" r:id="rId10"/>
    <p:sldLayoutId id="2147484149" r:id="rId11"/>
    <p:sldLayoutId id="2147484174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4"/>
          <p:cNvSpPr>
            <a:spLocks noChangeShapeType="1"/>
          </p:cNvSpPr>
          <p:nvPr userDrawn="1"/>
        </p:nvSpPr>
        <p:spPr bwMode="auto">
          <a:xfrm flipV="1">
            <a:off x="0" y="906463"/>
            <a:ext cx="9144000" cy="7937"/>
          </a:xfrm>
          <a:prstGeom prst="line">
            <a:avLst/>
          </a:prstGeom>
          <a:noFill/>
          <a:ln w="9525">
            <a:solidFill>
              <a:srgbClr val="17217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it-IT">
              <a:latin typeface="Arial" pitchFamily="-105" charset="0"/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25603" name="Immagine 3" descr="PPT_ScienzeSocialiPolitiche-03.pn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6261100"/>
            <a:ext cx="9144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50" r:id="rId1"/>
    <p:sldLayoutId id="2147484151" r:id="rId2"/>
    <p:sldLayoutId id="2147484152" r:id="rId3"/>
    <p:sldLayoutId id="2147484153" r:id="rId4"/>
    <p:sldLayoutId id="2147484154" r:id="rId5"/>
    <p:sldLayoutId id="2147484155" r:id="rId6"/>
    <p:sldLayoutId id="2147484156" r:id="rId7"/>
    <p:sldLayoutId id="2147484157" r:id="rId8"/>
    <p:sldLayoutId id="2147484158" r:id="rId9"/>
    <p:sldLayoutId id="2147484159" r:id="rId10"/>
    <p:sldLayoutId id="2147484160" r:id="rId11"/>
    <p:sldLayoutId id="2147484173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-106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6897" y="2276872"/>
            <a:ext cx="9007103" cy="2232248"/>
          </a:xfrm>
        </p:spPr>
        <p:txBody>
          <a:bodyPr lIns="0" tIns="0" rIns="0" bIns="0" anchor="t"/>
          <a:lstStyle/>
          <a:p>
            <a:pPr eaLnBrk="1" hangingPunct="1">
              <a:spcAft>
                <a:spcPts val="1200"/>
              </a:spcAft>
            </a:pP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sz="2800" dirty="0" smtClean="0"/>
              <a:t>Maurizio </a:t>
            </a:r>
            <a:r>
              <a:rPr lang="it-IT" sz="2800" dirty="0" err="1" smtClean="0"/>
              <a:t>Ambrosini</a:t>
            </a:r>
            <a:r>
              <a:rPr lang="it-IT" sz="2800" dirty="0" smtClean="0"/>
              <a:t>, università di Milano, direttore della rivista “Mondi migranti”</a:t>
            </a:r>
            <a:endParaRPr lang="it-IT" sz="2800" dirty="0"/>
          </a:p>
        </p:txBody>
      </p:sp>
      <p:sp>
        <p:nvSpPr>
          <p:cNvPr id="5" name="Rettangolo 4"/>
          <p:cNvSpPr/>
          <p:nvPr/>
        </p:nvSpPr>
        <p:spPr>
          <a:xfrm>
            <a:off x="467544" y="2348880"/>
            <a:ext cx="777686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4400" b="1" dirty="0" smtClean="0">
                <a:solidFill>
                  <a:schemeClr val="bg1"/>
                </a:solidFill>
                <a:latin typeface="+mj-lt"/>
              </a:rPr>
              <a:t>Crescere altrove</a:t>
            </a:r>
            <a:r>
              <a:rPr lang="it-IT" sz="4000" b="1" dirty="0" smtClean="0">
                <a:solidFill>
                  <a:schemeClr val="bg1"/>
                </a:solidFill>
                <a:latin typeface="+mj-lt"/>
              </a:rPr>
              <a:t>. Le sfide, i percorsi, le risorse dei giovani di origine immigrata</a:t>
            </a:r>
            <a:endParaRPr lang="it-IT" sz="4000" b="1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Perché il tema è importante?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it-IT" sz="2800" smtClean="0"/>
              <a:t>Perché trasforma le migrazioni temporanee in insediamenti permanenti</a:t>
            </a:r>
          </a:p>
          <a:p>
            <a:pPr eaLnBrk="1" hangingPunct="1">
              <a:lnSpc>
                <a:spcPct val="80000"/>
              </a:lnSpc>
            </a:pPr>
            <a:r>
              <a:rPr lang="it-IT" sz="2800" smtClean="0"/>
              <a:t>Perché mette in crisi i modelli di integrazione subalterna</a:t>
            </a:r>
          </a:p>
          <a:p>
            <a:pPr eaLnBrk="1" hangingPunct="1">
              <a:lnSpc>
                <a:spcPct val="80000"/>
              </a:lnSpc>
            </a:pPr>
            <a:r>
              <a:rPr lang="it-IT" sz="2800" smtClean="0"/>
              <a:t>Perché mette in crisi la (presunta) omogeneità etnica dei paesi riceventi</a:t>
            </a:r>
          </a:p>
          <a:p>
            <a:pPr eaLnBrk="1" hangingPunct="1">
              <a:lnSpc>
                <a:spcPct val="80000"/>
              </a:lnSpc>
            </a:pPr>
            <a:r>
              <a:rPr lang="it-IT" sz="2800" smtClean="0"/>
              <a:t>Perché pone in discussione i fondamenti dell’identità nazionale:  ci impone di declinarla al futuro, e non al passato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it-IT" sz="2800" smtClean="0"/>
          </a:p>
          <a:p>
            <a:pPr eaLnBrk="1" hangingPunct="1">
              <a:lnSpc>
                <a:spcPct val="80000"/>
              </a:lnSpc>
            </a:pPr>
            <a:endParaRPr lang="it-IT" sz="28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648"/>
            <a:ext cx="8229600" cy="1296144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sz="4400" dirty="0" smtClean="0"/>
              <a:t>Figli di immigrati: </a:t>
            </a:r>
            <a:br>
              <a:rPr lang="it-IT" sz="4400" dirty="0" smtClean="0"/>
            </a:br>
            <a:r>
              <a:rPr lang="it-IT" sz="4400" dirty="0" smtClean="0"/>
              <a:t>perché sono un tema cruciale?</a:t>
            </a:r>
            <a:endParaRPr lang="it-IT" sz="4400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it-IT" sz="2700" dirty="0" smtClean="0"/>
              <a:t>Figli di immigrati: perché ci interpellano? </a:t>
            </a:r>
          </a:p>
          <a:p>
            <a:pPr eaLnBrk="1" hangingPunct="1"/>
            <a:r>
              <a:rPr lang="it-IT" sz="2700" dirty="0" smtClean="0"/>
              <a:t> Percezione di cambiamento e ansie di assimilazione  </a:t>
            </a:r>
          </a:p>
          <a:p>
            <a:pPr eaLnBrk="1" hangingPunct="1"/>
            <a:r>
              <a:rPr lang="it-IT" sz="2700" dirty="0" smtClean="0"/>
              <a:t>I differenti profili di una popolazione plurale:  nati qui, ricongiunti (a varie età), </a:t>
            </a:r>
            <a:r>
              <a:rPr lang="it-IT" sz="2700" dirty="0" err="1" smtClean="0"/>
              <a:t>left</a:t>
            </a:r>
            <a:r>
              <a:rPr lang="it-IT" sz="2700" dirty="0" smtClean="0"/>
              <a:t> </a:t>
            </a:r>
            <a:r>
              <a:rPr lang="it-IT" sz="2700" dirty="0" err="1" smtClean="0"/>
              <a:t>behind</a:t>
            </a:r>
            <a:r>
              <a:rPr lang="it-IT" sz="2700" dirty="0" smtClean="0"/>
              <a:t>, </a:t>
            </a:r>
            <a:r>
              <a:rPr lang="it-IT" sz="2700" dirty="0" err="1" smtClean="0"/>
              <a:t>transnazionali…</a:t>
            </a:r>
            <a:r>
              <a:rPr lang="it-IT" sz="2700" dirty="0" smtClean="0"/>
              <a:t>.</a:t>
            </a:r>
          </a:p>
          <a:p>
            <a:pPr eaLnBrk="1" hangingPunct="1"/>
            <a:r>
              <a:rPr lang="it-IT" sz="2700" dirty="0" smtClean="0"/>
              <a:t>La questione della cittadinanza e  la concezione della nazione</a:t>
            </a:r>
          </a:p>
          <a:p>
            <a:pPr eaLnBrk="1" hangingPunct="1"/>
            <a:r>
              <a:rPr lang="it-IT" sz="2700" dirty="0" smtClean="0"/>
              <a:t>I minori di origine immigrata oggi presenti in Italia sono più di un milione, dei quali però oltre la metà è nata in Italia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Alcune specificità italiane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it-IT" sz="3200" smtClean="0"/>
              <a:t>La questione della cittadinanza</a:t>
            </a:r>
          </a:p>
          <a:p>
            <a:pPr eaLnBrk="1" hangingPunct="1">
              <a:lnSpc>
                <a:spcPct val="90000"/>
              </a:lnSpc>
            </a:pPr>
            <a:r>
              <a:rPr lang="it-IT" sz="3200" smtClean="0"/>
              <a:t>La scarsa conoscenza della nostra lingua </a:t>
            </a:r>
          </a:p>
          <a:p>
            <a:pPr eaLnBrk="1" hangingPunct="1">
              <a:lnSpc>
                <a:spcPct val="90000"/>
              </a:lnSpc>
            </a:pPr>
            <a:r>
              <a:rPr lang="it-IT" sz="3200" smtClean="0"/>
              <a:t>L’inizio relativamente recente del fenomeno</a:t>
            </a:r>
          </a:p>
          <a:p>
            <a:pPr eaLnBrk="1" hangingPunct="1">
              <a:lnSpc>
                <a:spcPct val="90000"/>
              </a:lnSpc>
            </a:pPr>
            <a:r>
              <a:rPr lang="it-IT" sz="3200" smtClean="0"/>
              <a:t>La precarietà delle condizioni di vita e di alloggio</a:t>
            </a:r>
          </a:p>
          <a:p>
            <a:pPr eaLnBrk="1" hangingPunct="1">
              <a:lnSpc>
                <a:spcPct val="90000"/>
              </a:lnSpc>
            </a:pPr>
            <a:r>
              <a:rPr lang="it-IT" sz="3200" smtClean="0"/>
              <a:t>La fluidità e disorganicità degli arrivi</a:t>
            </a:r>
          </a:p>
          <a:p>
            <a:pPr eaLnBrk="1" hangingPunct="1">
              <a:lnSpc>
                <a:spcPct val="90000"/>
              </a:lnSpc>
            </a:pPr>
            <a:r>
              <a:rPr lang="it-IT" sz="3200" smtClean="0"/>
              <a:t>Lo schema dell’integrazione subalterna e le sue ricadute</a:t>
            </a:r>
          </a:p>
          <a:p>
            <a:pPr eaLnBrk="1" hangingPunct="1">
              <a:lnSpc>
                <a:spcPct val="90000"/>
              </a:lnSpc>
            </a:pPr>
            <a:endParaRPr lang="it-IT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9286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/>
              <a:t>Tra assimilazione e discriminazione</a:t>
            </a:r>
            <a:endParaRPr lang="it-IT" dirty="0"/>
          </a:p>
        </p:txBody>
      </p:sp>
      <p:sp>
        <p:nvSpPr>
          <p:cNvPr id="9219" name="Segnaposto contenuto 2"/>
          <p:cNvSpPr>
            <a:spLocks noGrp="1"/>
          </p:cNvSpPr>
          <p:nvPr>
            <p:ph idx="1"/>
          </p:nvPr>
        </p:nvSpPr>
        <p:spPr>
          <a:xfrm>
            <a:off x="457200" y="1500188"/>
            <a:ext cx="8229600" cy="4824412"/>
          </a:xfrm>
        </p:spPr>
        <p:txBody>
          <a:bodyPr/>
          <a:lstStyle/>
          <a:p>
            <a:pPr eaLnBrk="1" hangingPunct="1"/>
            <a:r>
              <a:rPr lang="it-IT" sz="3000" smtClean="0"/>
              <a:t>Due grandi filoni di ricerca (e interpretazione):</a:t>
            </a:r>
          </a:p>
          <a:p>
            <a:pPr eaLnBrk="1" hangingPunct="1">
              <a:buFont typeface="Wingdings 2" pitchFamily="18" charset="2"/>
              <a:buNone/>
            </a:pPr>
            <a:r>
              <a:rPr lang="it-IT" sz="3000" smtClean="0"/>
              <a:t>1) Le ricerche sugli atteggiamenti: l’onda lunga dell’assimilazione</a:t>
            </a:r>
          </a:p>
          <a:p>
            <a:pPr eaLnBrk="1" hangingPunct="1">
              <a:buFont typeface="Wingdings 2" pitchFamily="18" charset="2"/>
              <a:buNone/>
            </a:pPr>
            <a:r>
              <a:rPr lang="it-IT" sz="3000" smtClean="0"/>
              <a:t>2) Le ricerche sugli esiti: il peso della discriminazione</a:t>
            </a:r>
          </a:p>
          <a:p>
            <a:pPr eaLnBrk="1" hangingPunct="1"/>
            <a:r>
              <a:rPr lang="it-IT" sz="3000" smtClean="0"/>
              <a:t>La black box: istituzioni e processi di mediazione</a:t>
            </a:r>
          </a:p>
          <a:p>
            <a:pPr eaLnBrk="1" hangingPunct="1"/>
            <a:r>
              <a:rPr lang="it-IT" sz="3000" smtClean="0"/>
              <a:t>Diritto alla somiglianza e diritto alla differenza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152400"/>
            <a:ext cx="7871792" cy="1600200"/>
          </a:xfrm>
        </p:spPr>
        <p:txBody>
          <a:bodyPr/>
          <a:lstStyle/>
          <a:p>
            <a:pPr eaLnBrk="1" hangingPunct="1"/>
            <a:r>
              <a:rPr lang="it-IT" sz="4400" dirty="0" smtClean="0"/>
              <a:t>Assimilazione culturale e integrazione economica</a:t>
            </a:r>
          </a:p>
        </p:txBody>
      </p:sp>
      <p:graphicFrame>
        <p:nvGraphicFramePr>
          <p:cNvPr id="5141" name="Group 21"/>
          <p:cNvGraphicFramePr>
            <a:graphicFrameLocks noGrp="1"/>
          </p:cNvGraphicFramePr>
          <p:nvPr>
            <p:ph idx="1"/>
          </p:nvPr>
        </p:nvGraphicFramePr>
        <p:xfrm>
          <a:off x="928688" y="1981200"/>
          <a:ext cx="7986738" cy="3990975"/>
        </p:xfrm>
        <a:graphic>
          <a:graphicData uri="http://schemas.openxmlformats.org/drawingml/2006/table">
            <a:tbl>
              <a:tblPr/>
              <a:tblGrid>
                <a:gridCol w="2662246"/>
                <a:gridCol w="2662246"/>
                <a:gridCol w="2662246"/>
              </a:tblGrid>
              <a:tr h="1247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Integrazione economica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-                             +         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2461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Assimilazione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culturale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           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Integrazione marginale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endParaRPr kumimoji="0" lang="it-IT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Integrazione selettiva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4777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Integrazione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illusoria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60000"/>
                        <a:buFontTx/>
                        <a:buNone/>
                        <a:tabLst/>
                      </a:pPr>
                      <a:r>
                        <a:rPr kumimoji="0" lang="it-IT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Integrazione lineare classica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/>
              <a:t>Strutture di mediazione: le famiglie </a:t>
            </a:r>
            <a:r>
              <a:rPr lang="it-IT" dirty="0"/>
              <a:t>migranti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85938"/>
            <a:ext cx="8229600" cy="4538662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it-IT" sz="20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Le “tre famiglie” degli immigrati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Ricongiungimenti rovesciati e famiglie non convenzionali (spezzate, ricomposte, ecc.)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Ricerca di nuovi equilibri e trasmissione </a:t>
            </a:r>
            <a:r>
              <a:rPr lang="it-IT" sz="3200" dirty="0" err="1"/>
              <a:t>identitaria</a:t>
            </a:r>
            <a:endParaRPr lang="it-IT" sz="3200" dirty="0"/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Famiglia come spazio dinamico e  luogo di negoziazione 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Rapporto con la “comunità” dei connazionali e problema della rispettabilità</a:t>
            </a:r>
          </a:p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200" dirty="0"/>
              <a:t>Percezione rovesciata delle problematiche di genere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Una ricerca su adolescenti e famiglie(</a:t>
            </a:r>
            <a:r>
              <a:rPr lang="it-IT" dirty="0" err="1" smtClean="0"/>
              <a:t>Ismu-Caritas</a:t>
            </a:r>
            <a:r>
              <a:rPr lang="it-IT" dirty="0" smtClean="0"/>
              <a:t>, 2009)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2000250"/>
          <a:ext cx="8229600" cy="423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39752"/>
                <a:gridCol w="2746648"/>
              </a:tblGrid>
              <a:tr h="985035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Rapporto</a:t>
                      </a:r>
                      <a:r>
                        <a:rPr lang="it-IT" sz="2800" baseline="0" dirty="0" smtClean="0"/>
                        <a:t> conflittuale</a:t>
                      </a:r>
                      <a:endParaRPr lang="it-I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Rapporto</a:t>
                      </a:r>
                      <a:r>
                        <a:rPr lang="it-IT" sz="2800" baseline="0" dirty="0" smtClean="0"/>
                        <a:t> non conflittuale</a:t>
                      </a:r>
                      <a:endParaRPr lang="it-IT" sz="2800" dirty="0"/>
                    </a:p>
                  </a:txBody>
                  <a:tcPr/>
                </a:tc>
              </a:tr>
              <a:tr h="1595843"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FF3399"/>
                          </a:solidFill>
                        </a:rPr>
                        <a:t>Identità</a:t>
                      </a:r>
                      <a:r>
                        <a:rPr lang="it-IT" sz="2800" baseline="0" dirty="0" smtClean="0">
                          <a:solidFill>
                            <a:srgbClr val="FF3399"/>
                          </a:solidFill>
                        </a:rPr>
                        <a:t> giovanile</a:t>
                      </a:r>
                      <a:endParaRPr lang="it-IT" sz="2800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Gli adolescenziali (17,5%)</a:t>
                      </a:r>
                      <a:endParaRPr lang="it-I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Gli integrati (22,6%)</a:t>
                      </a:r>
                      <a:endParaRPr lang="it-IT" sz="2800" dirty="0"/>
                    </a:p>
                  </a:txBody>
                  <a:tcPr/>
                </a:tc>
              </a:tr>
              <a:tr h="1652800">
                <a:tc>
                  <a:txBody>
                    <a:bodyPr/>
                    <a:lstStyle/>
                    <a:p>
                      <a:r>
                        <a:rPr lang="it-IT" sz="2800" dirty="0" smtClean="0">
                          <a:solidFill>
                            <a:srgbClr val="FF3399"/>
                          </a:solidFill>
                        </a:rPr>
                        <a:t>Identità </a:t>
                      </a:r>
                    </a:p>
                    <a:p>
                      <a:r>
                        <a:rPr lang="it-IT" sz="2800" dirty="0" smtClean="0">
                          <a:solidFill>
                            <a:srgbClr val="FF3399"/>
                          </a:solidFill>
                        </a:rPr>
                        <a:t>etnica</a:t>
                      </a:r>
                      <a:endParaRPr lang="it-IT" sz="2800" dirty="0">
                        <a:solidFill>
                          <a:srgbClr val="FF33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I ribelli </a:t>
                      </a:r>
                    </a:p>
                    <a:p>
                      <a:r>
                        <a:rPr lang="it-IT" sz="2800" dirty="0" smtClean="0"/>
                        <a:t>(30,6%)</a:t>
                      </a:r>
                      <a:endParaRPr lang="it-IT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2800" dirty="0" smtClean="0"/>
                        <a:t>I conservatori (29,2%)</a:t>
                      </a:r>
                      <a:endParaRPr lang="it-IT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/>
              <a:t>Strutture di mediazione: le </a:t>
            </a:r>
            <a:r>
              <a:rPr lang="it-IT" dirty="0"/>
              <a:t>istituzioni religiose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it-IT" sz="3000" smtClean="0"/>
              <a:t>Il ruolo delle istituzioni religiose degli immigrati come luoghi di rinsaldamento dell’identità e come sostegno educativo</a:t>
            </a:r>
          </a:p>
          <a:p>
            <a:pPr eaLnBrk="1" hangingPunct="1"/>
            <a:r>
              <a:rPr lang="it-IT" sz="3000" smtClean="0"/>
              <a:t>Le istituzioni religiose come spazi di integrazione selettiva</a:t>
            </a:r>
          </a:p>
          <a:p>
            <a:pPr eaLnBrk="1" hangingPunct="1"/>
            <a:r>
              <a:rPr lang="it-IT" sz="3000" smtClean="0"/>
              <a:t>Un fenomeno parallelo: le conversioni al cristianesimo (tra gli asiatici)</a:t>
            </a:r>
          </a:p>
          <a:p>
            <a:pPr eaLnBrk="1" hangingPunct="1"/>
            <a:r>
              <a:rPr lang="it-IT" sz="3000" smtClean="0"/>
              <a:t>I mussulmani in Europa: sono un caso a parte?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it-IT" dirty="0" smtClean="0"/>
              <a:t>Strutture di mediazione: le aggregazioni di connazionali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Gli adolescenti neo-arrivati come gruppo a rischio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La socializzazione omofila degli adolescenti: la questione della lingua e la percezione dell’ambiente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Le ricerche genovesi. Il caso delle c.d. “bande”: la sostituzione della famiglia e la ricerca di sostegno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Socialità e mutuo aiuto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Dall’esclusione all’orgoglio </a:t>
            </a:r>
            <a:r>
              <a:rPr lang="it-IT" sz="3800" dirty="0" err="1" smtClean="0"/>
              <a:t>identitario</a:t>
            </a:r>
            <a:endParaRPr lang="it-IT" sz="38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it-IT" sz="3800" dirty="0" smtClean="0"/>
              <a:t>Esperienze sul filo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T">
  <a:themeElements>
    <a:clrScheme name="Presentazione vuo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5" charset="0"/>
            <a:ea typeface="ＭＳ Ｐゴシック" pitchFamily="-105" charset="-128"/>
            <a:cs typeface="ＭＳ Ｐゴシック" pitchFamily="-105" charset="-128"/>
          </a:defRPr>
        </a:defPPr>
      </a:lstStyle>
    </a:lnDef>
  </a:objectDefaults>
  <a:extraClrSchemeLst>
    <a:extraClrScheme>
      <a:clrScheme name="Presentazione vuo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zione vuo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zione vuo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PPT.pot</Template>
  <TotalTime>30</TotalTime>
  <Words>477</Words>
  <Application>Microsoft Office PowerPoint</Application>
  <PresentationFormat>Presentazione su schermo (4:3)</PresentationFormat>
  <Paragraphs>71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10</vt:i4>
      </vt:variant>
    </vt:vector>
  </HeadingPairs>
  <TitlesOfParts>
    <vt:vector size="13" baseType="lpstr">
      <vt:lpstr>PPT</vt:lpstr>
      <vt:lpstr>3</vt:lpstr>
      <vt:lpstr>Tema di Office</vt:lpstr>
      <vt:lpstr>     Maurizio Ambrosini, università di Milano, direttore della rivista “Mondi migranti”</vt:lpstr>
      <vt:lpstr>Figli di immigrati:  perché sono un tema cruciale?</vt:lpstr>
      <vt:lpstr>Alcune specificità italiane</vt:lpstr>
      <vt:lpstr>Tra assimilazione e discriminazione</vt:lpstr>
      <vt:lpstr>Assimilazione culturale e integrazione economica</vt:lpstr>
      <vt:lpstr>Strutture di mediazione: le famiglie migranti</vt:lpstr>
      <vt:lpstr>Una ricerca su adolescenti e famiglie(Ismu-Caritas, 2009)</vt:lpstr>
      <vt:lpstr>Strutture di mediazione: le istituzioni religiose</vt:lpstr>
      <vt:lpstr>Strutture di mediazione: le aggregazioni di connazionali</vt:lpstr>
      <vt:lpstr>Perché il tema è importante?</vt:lpstr>
    </vt:vector>
  </TitlesOfParts>
  <Company>unimi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Daniela Tagliaferro</dc:creator>
  <cp:lastModifiedBy>Ambrosini</cp:lastModifiedBy>
  <cp:revision>14</cp:revision>
  <dcterms:created xsi:type="dcterms:W3CDTF">2013-01-11T11:10:20Z</dcterms:created>
  <dcterms:modified xsi:type="dcterms:W3CDTF">2013-09-27T08:35:20Z</dcterms:modified>
</cp:coreProperties>
</file>