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xls" ContentType="application/vnd.ms-excel"/>
  <Default Extension="rels" ContentType="application/vnd.openxmlformats-package.relationships+xml"/>
  <Default Extension="xml" ContentType="application/xml"/>
  <Default Extension="gif" ContentType="image/gif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5"/>
  </p:notesMasterIdLst>
  <p:sldIdLst>
    <p:sldId id="256" r:id="rId2"/>
    <p:sldId id="257" r:id="rId3"/>
    <p:sldId id="258" r:id="rId4"/>
    <p:sldId id="260" r:id="rId5"/>
    <p:sldId id="259" r:id="rId6"/>
    <p:sldId id="261" r:id="rId7"/>
    <p:sldId id="263" r:id="rId8"/>
    <p:sldId id="264" r:id="rId9"/>
    <p:sldId id="265" r:id="rId10"/>
    <p:sldId id="267" r:id="rId11"/>
    <p:sldId id="266" r:id="rId12"/>
    <p:sldId id="268" r:id="rId13"/>
    <p:sldId id="269" r:id="rId14"/>
    <p:sldId id="270" r:id="rId15"/>
    <p:sldId id="262" r:id="rId16"/>
    <p:sldId id="271" r:id="rId17"/>
    <p:sldId id="272" r:id="rId18"/>
    <p:sldId id="274" r:id="rId19"/>
    <p:sldId id="275" r:id="rId20"/>
    <p:sldId id="276" r:id="rId21"/>
    <p:sldId id="277" r:id="rId22"/>
    <p:sldId id="278" r:id="rId23"/>
    <p:sldId id="273" r:id="rId24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132" d="100"/>
          <a:sy n="132" d="100"/>
        </p:scale>
        <p:origin x="-1014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1DA9D1E-9DEA-46B2-A8C3-0476D4353AE1}" type="doc">
      <dgm:prSet loTypeId="urn:microsoft.com/office/officeart/2005/8/layout/cycle2" loCatId="cycle" qsTypeId="urn:microsoft.com/office/officeart/2005/8/quickstyle/3d1" qsCatId="3D" csTypeId="urn:microsoft.com/office/officeart/2005/8/colors/accent1_2" csCatId="accent1" phldr="1"/>
      <dgm:spPr/>
      <dgm:t>
        <a:bodyPr/>
        <a:lstStyle/>
        <a:p>
          <a:endParaRPr lang="it-IT"/>
        </a:p>
      </dgm:t>
    </dgm:pt>
    <dgm:pt modelId="{5C53F2E4-7601-4336-A047-D98C5901B5E8}">
      <dgm:prSet phldrT="[Testo]"/>
      <dgm:spPr/>
      <dgm:t>
        <a:bodyPr/>
        <a:lstStyle/>
        <a:p>
          <a:r>
            <a:rPr lang="it-IT" dirty="0" smtClean="0"/>
            <a:t>Coordinamento attività inerenti all’adolescenza e all’età giovanile </a:t>
          </a:r>
          <a:endParaRPr lang="it-IT" dirty="0"/>
        </a:p>
      </dgm:t>
    </dgm:pt>
    <dgm:pt modelId="{A9595245-5B86-4621-BD00-0B58C27B888F}" type="parTrans" cxnId="{416B1796-AC32-47A5-8A30-E54483C1353A}">
      <dgm:prSet/>
      <dgm:spPr/>
      <dgm:t>
        <a:bodyPr/>
        <a:lstStyle/>
        <a:p>
          <a:endParaRPr lang="it-IT"/>
        </a:p>
      </dgm:t>
    </dgm:pt>
    <dgm:pt modelId="{5337D941-0A97-493C-8E44-F2FE436A6683}" type="sibTrans" cxnId="{416B1796-AC32-47A5-8A30-E54483C1353A}">
      <dgm:prSet/>
      <dgm:spPr/>
      <dgm:t>
        <a:bodyPr/>
        <a:lstStyle/>
        <a:p>
          <a:endParaRPr lang="it-IT"/>
        </a:p>
      </dgm:t>
    </dgm:pt>
    <dgm:pt modelId="{B116194C-B221-4A8C-9ACD-7EB854F1695D}">
      <dgm:prSet phldrT="[Testo]"/>
      <dgm:spPr/>
      <dgm:t>
        <a:bodyPr/>
        <a:lstStyle/>
        <a:p>
          <a:r>
            <a:rPr lang="it-IT" dirty="0" smtClean="0"/>
            <a:t>Coordinamento ed organizzazione psicologia cognitiva e dell’handicap</a:t>
          </a:r>
          <a:endParaRPr lang="it-IT" dirty="0"/>
        </a:p>
      </dgm:t>
    </dgm:pt>
    <dgm:pt modelId="{27B47AA1-4677-436C-A90A-717D3CF500C4}" type="parTrans" cxnId="{32DA2409-FDB2-4B20-BDD9-D592E55711F6}">
      <dgm:prSet/>
      <dgm:spPr/>
      <dgm:t>
        <a:bodyPr/>
        <a:lstStyle/>
        <a:p>
          <a:endParaRPr lang="it-IT"/>
        </a:p>
      </dgm:t>
    </dgm:pt>
    <dgm:pt modelId="{26C80313-97D6-4C74-9E8F-A96472AD2038}" type="sibTrans" cxnId="{32DA2409-FDB2-4B20-BDD9-D592E55711F6}">
      <dgm:prSet/>
      <dgm:spPr/>
      <dgm:t>
        <a:bodyPr/>
        <a:lstStyle/>
        <a:p>
          <a:endParaRPr lang="it-IT"/>
        </a:p>
      </dgm:t>
    </dgm:pt>
    <dgm:pt modelId="{94870D87-818D-4B98-86F6-325691AF62A8}">
      <dgm:prSet phldrT="[Testo]"/>
      <dgm:spPr/>
      <dgm:t>
        <a:bodyPr/>
        <a:lstStyle/>
        <a:p>
          <a:r>
            <a:rPr lang="it-IT" dirty="0" smtClean="0"/>
            <a:t>Coordinamento attività inerenti prevenzione e cura maltrattamenti ed abusi</a:t>
          </a:r>
          <a:endParaRPr lang="it-IT" dirty="0"/>
        </a:p>
      </dgm:t>
    </dgm:pt>
    <dgm:pt modelId="{E6087E09-CBC2-47E7-A5BD-4468DBD20D11}" type="parTrans" cxnId="{8DE46202-D724-4351-A915-268C8C550F00}">
      <dgm:prSet/>
      <dgm:spPr/>
      <dgm:t>
        <a:bodyPr/>
        <a:lstStyle/>
        <a:p>
          <a:endParaRPr lang="it-IT"/>
        </a:p>
      </dgm:t>
    </dgm:pt>
    <dgm:pt modelId="{6424510B-6D2D-4290-8516-2DE56A3BADE1}" type="sibTrans" cxnId="{8DE46202-D724-4351-A915-268C8C550F00}">
      <dgm:prSet/>
      <dgm:spPr/>
      <dgm:t>
        <a:bodyPr/>
        <a:lstStyle/>
        <a:p>
          <a:endParaRPr lang="it-IT"/>
        </a:p>
      </dgm:t>
    </dgm:pt>
    <dgm:pt modelId="{01659253-1E85-4E78-8C22-21BF3851CBCC}">
      <dgm:prSet phldrT="[Testo]"/>
      <dgm:spPr/>
      <dgm:t>
        <a:bodyPr/>
        <a:lstStyle/>
        <a:p>
          <a:r>
            <a:rPr lang="it-IT" dirty="0" smtClean="0"/>
            <a:t>Coordinamento attività inerenti ai consultori</a:t>
          </a:r>
          <a:endParaRPr lang="it-IT" dirty="0"/>
        </a:p>
      </dgm:t>
    </dgm:pt>
    <dgm:pt modelId="{358F6A00-961C-4CFA-A766-F94F507E6967}" type="parTrans" cxnId="{10EA3AAC-52A8-4E94-8256-EF2E60486050}">
      <dgm:prSet/>
      <dgm:spPr/>
      <dgm:t>
        <a:bodyPr/>
        <a:lstStyle/>
        <a:p>
          <a:endParaRPr lang="it-IT"/>
        </a:p>
      </dgm:t>
    </dgm:pt>
    <dgm:pt modelId="{21C83877-D4B5-4E99-ACFA-F516F8A97342}" type="sibTrans" cxnId="{10EA3AAC-52A8-4E94-8256-EF2E60486050}">
      <dgm:prSet/>
      <dgm:spPr/>
      <dgm:t>
        <a:bodyPr/>
        <a:lstStyle/>
        <a:p>
          <a:endParaRPr lang="it-IT" dirty="0"/>
        </a:p>
      </dgm:t>
    </dgm:pt>
    <dgm:pt modelId="{FCEBC9D6-949A-4426-BBF9-D6A10CE54C4E}">
      <dgm:prSet phldrT="[Testo]"/>
      <dgm:spPr/>
      <dgm:t>
        <a:bodyPr/>
        <a:lstStyle/>
        <a:p>
          <a:r>
            <a:rPr lang="it-IT" dirty="0" smtClean="0"/>
            <a:t>Coordinamento attività inerenti all’adozione e al post-adozione</a:t>
          </a:r>
          <a:endParaRPr lang="it-IT" dirty="0"/>
        </a:p>
      </dgm:t>
    </dgm:pt>
    <dgm:pt modelId="{4C8C9936-E4F1-4B5C-B851-46EEC07ABF58}" type="parTrans" cxnId="{69EE9982-CD57-46C3-BE3F-D08B27A5C894}">
      <dgm:prSet/>
      <dgm:spPr/>
      <dgm:t>
        <a:bodyPr/>
        <a:lstStyle/>
        <a:p>
          <a:endParaRPr lang="it-IT"/>
        </a:p>
      </dgm:t>
    </dgm:pt>
    <dgm:pt modelId="{CA2A2740-6BC1-4785-B809-9444ACC0CBED}" type="sibTrans" cxnId="{69EE9982-CD57-46C3-BE3F-D08B27A5C894}">
      <dgm:prSet/>
      <dgm:spPr/>
      <dgm:t>
        <a:bodyPr/>
        <a:lstStyle/>
        <a:p>
          <a:endParaRPr lang="it-IT"/>
        </a:p>
      </dgm:t>
    </dgm:pt>
    <dgm:pt modelId="{5132140B-7667-42C4-A0DE-8DC0A635A5DA}" type="pres">
      <dgm:prSet presAssocID="{41DA9D1E-9DEA-46B2-A8C3-0476D4353AE1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it-IT"/>
        </a:p>
      </dgm:t>
    </dgm:pt>
    <dgm:pt modelId="{6E850457-BE53-4E83-B479-DCA051CFE55B}" type="pres">
      <dgm:prSet presAssocID="{5C53F2E4-7601-4336-A047-D98C5901B5E8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3149A6F5-E9E9-493F-B103-C6156AE18704}" type="pres">
      <dgm:prSet presAssocID="{5337D941-0A97-493C-8E44-F2FE436A6683}" presName="sibTrans" presStyleLbl="sibTrans2D1" presStyleIdx="0" presStyleCnt="5"/>
      <dgm:spPr/>
      <dgm:t>
        <a:bodyPr/>
        <a:lstStyle/>
        <a:p>
          <a:endParaRPr lang="it-IT"/>
        </a:p>
      </dgm:t>
    </dgm:pt>
    <dgm:pt modelId="{5B472FA6-2F3D-4FD4-8369-D094FA45C655}" type="pres">
      <dgm:prSet presAssocID="{5337D941-0A97-493C-8E44-F2FE436A6683}" presName="connectorText" presStyleLbl="sibTrans2D1" presStyleIdx="0" presStyleCnt="5"/>
      <dgm:spPr/>
      <dgm:t>
        <a:bodyPr/>
        <a:lstStyle/>
        <a:p>
          <a:endParaRPr lang="it-IT"/>
        </a:p>
      </dgm:t>
    </dgm:pt>
    <dgm:pt modelId="{DD9A875C-76C8-4238-BBF8-05643B45A664}" type="pres">
      <dgm:prSet presAssocID="{B116194C-B221-4A8C-9ACD-7EB854F1695D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3D12FBB0-5A5F-4598-87FB-C956591C304A}" type="pres">
      <dgm:prSet presAssocID="{26C80313-97D6-4C74-9E8F-A96472AD2038}" presName="sibTrans" presStyleLbl="sibTrans2D1" presStyleIdx="1" presStyleCnt="5"/>
      <dgm:spPr/>
      <dgm:t>
        <a:bodyPr/>
        <a:lstStyle/>
        <a:p>
          <a:endParaRPr lang="it-IT"/>
        </a:p>
      </dgm:t>
    </dgm:pt>
    <dgm:pt modelId="{DF7AE780-4D39-4589-A54E-28C825F177D1}" type="pres">
      <dgm:prSet presAssocID="{26C80313-97D6-4C74-9E8F-A96472AD2038}" presName="connectorText" presStyleLbl="sibTrans2D1" presStyleIdx="1" presStyleCnt="5"/>
      <dgm:spPr/>
      <dgm:t>
        <a:bodyPr/>
        <a:lstStyle/>
        <a:p>
          <a:endParaRPr lang="it-IT"/>
        </a:p>
      </dgm:t>
    </dgm:pt>
    <dgm:pt modelId="{5406FCDC-5D0E-4E9C-9B5F-608E6E9AF5C2}" type="pres">
      <dgm:prSet presAssocID="{94870D87-818D-4B98-86F6-325691AF62A8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D5A0A2A4-F69E-462E-B781-86DFDD3D1E6B}" type="pres">
      <dgm:prSet presAssocID="{6424510B-6D2D-4290-8516-2DE56A3BADE1}" presName="sibTrans" presStyleLbl="sibTrans2D1" presStyleIdx="2" presStyleCnt="5"/>
      <dgm:spPr/>
      <dgm:t>
        <a:bodyPr/>
        <a:lstStyle/>
        <a:p>
          <a:endParaRPr lang="it-IT"/>
        </a:p>
      </dgm:t>
    </dgm:pt>
    <dgm:pt modelId="{AE735781-5FC7-42A3-A65E-FBACF4FC5450}" type="pres">
      <dgm:prSet presAssocID="{6424510B-6D2D-4290-8516-2DE56A3BADE1}" presName="connectorText" presStyleLbl="sibTrans2D1" presStyleIdx="2" presStyleCnt="5"/>
      <dgm:spPr/>
      <dgm:t>
        <a:bodyPr/>
        <a:lstStyle/>
        <a:p>
          <a:endParaRPr lang="it-IT"/>
        </a:p>
      </dgm:t>
    </dgm:pt>
    <dgm:pt modelId="{B4C8AF25-39DC-41CB-979E-2224A56A8F98}" type="pres">
      <dgm:prSet presAssocID="{01659253-1E85-4E78-8C22-21BF3851CBCC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8907E478-FA97-41ED-882D-ADD9138B9983}" type="pres">
      <dgm:prSet presAssocID="{21C83877-D4B5-4E99-ACFA-F516F8A97342}" presName="sibTrans" presStyleLbl="sibTrans2D1" presStyleIdx="3" presStyleCnt="5"/>
      <dgm:spPr/>
      <dgm:t>
        <a:bodyPr/>
        <a:lstStyle/>
        <a:p>
          <a:endParaRPr lang="it-IT"/>
        </a:p>
      </dgm:t>
    </dgm:pt>
    <dgm:pt modelId="{3E9CB7B2-C31A-4532-84BB-E5B64560A804}" type="pres">
      <dgm:prSet presAssocID="{21C83877-D4B5-4E99-ACFA-F516F8A97342}" presName="connectorText" presStyleLbl="sibTrans2D1" presStyleIdx="3" presStyleCnt="5"/>
      <dgm:spPr/>
      <dgm:t>
        <a:bodyPr/>
        <a:lstStyle/>
        <a:p>
          <a:endParaRPr lang="it-IT"/>
        </a:p>
      </dgm:t>
    </dgm:pt>
    <dgm:pt modelId="{784703D5-19CC-41CF-B5B1-47DFE9B145BA}" type="pres">
      <dgm:prSet presAssocID="{FCEBC9D6-949A-4426-BBF9-D6A10CE54C4E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44ECAB9E-EB83-4E75-90C1-123F2D1AAEDF}" type="pres">
      <dgm:prSet presAssocID="{CA2A2740-6BC1-4785-B809-9444ACC0CBED}" presName="sibTrans" presStyleLbl="sibTrans2D1" presStyleIdx="4" presStyleCnt="5"/>
      <dgm:spPr/>
      <dgm:t>
        <a:bodyPr/>
        <a:lstStyle/>
        <a:p>
          <a:endParaRPr lang="it-IT"/>
        </a:p>
      </dgm:t>
    </dgm:pt>
    <dgm:pt modelId="{D053845C-011F-492F-91FB-8DF4A846D2A3}" type="pres">
      <dgm:prSet presAssocID="{CA2A2740-6BC1-4785-B809-9444ACC0CBED}" presName="connectorText" presStyleLbl="sibTrans2D1" presStyleIdx="4" presStyleCnt="5"/>
      <dgm:spPr/>
      <dgm:t>
        <a:bodyPr/>
        <a:lstStyle/>
        <a:p>
          <a:endParaRPr lang="it-IT"/>
        </a:p>
      </dgm:t>
    </dgm:pt>
  </dgm:ptLst>
  <dgm:cxnLst>
    <dgm:cxn modelId="{A82D2B84-37BC-41C2-8D1C-C4F04FA7151C}" type="presOf" srcId="{94870D87-818D-4B98-86F6-325691AF62A8}" destId="{5406FCDC-5D0E-4E9C-9B5F-608E6E9AF5C2}" srcOrd="0" destOrd="0" presId="urn:microsoft.com/office/officeart/2005/8/layout/cycle2"/>
    <dgm:cxn modelId="{10EA3AAC-52A8-4E94-8256-EF2E60486050}" srcId="{41DA9D1E-9DEA-46B2-A8C3-0476D4353AE1}" destId="{01659253-1E85-4E78-8C22-21BF3851CBCC}" srcOrd="3" destOrd="0" parTransId="{358F6A00-961C-4CFA-A766-F94F507E6967}" sibTransId="{21C83877-D4B5-4E99-ACFA-F516F8A97342}"/>
    <dgm:cxn modelId="{45CC868A-1E43-4848-B0F8-52209AF4F172}" type="presOf" srcId="{21C83877-D4B5-4E99-ACFA-F516F8A97342}" destId="{8907E478-FA97-41ED-882D-ADD9138B9983}" srcOrd="0" destOrd="0" presId="urn:microsoft.com/office/officeart/2005/8/layout/cycle2"/>
    <dgm:cxn modelId="{45F33B2F-3895-4F66-A5B7-24380C94ACAA}" type="presOf" srcId="{5337D941-0A97-493C-8E44-F2FE436A6683}" destId="{5B472FA6-2F3D-4FD4-8369-D094FA45C655}" srcOrd="1" destOrd="0" presId="urn:microsoft.com/office/officeart/2005/8/layout/cycle2"/>
    <dgm:cxn modelId="{291A3EB5-8AF8-4069-BE97-6C476F748031}" type="presOf" srcId="{26C80313-97D6-4C74-9E8F-A96472AD2038}" destId="{3D12FBB0-5A5F-4598-87FB-C956591C304A}" srcOrd="0" destOrd="0" presId="urn:microsoft.com/office/officeart/2005/8/layout/cycle2"/>
    <dgm:cxn modelId="{9779789D-984C-46CB-B69E-6FB5F56D6FDC}" type="presOf" srcId="{CA2A2740-6BC1-4785-B809-9444ACC0CBED}" destId="{D053845C-011F-492F-91FB-8DF4A846D2A3}" srcOrd="1" destOrd="0" presId="urn:microsoft.com/office/officeart/2005/8/layout/cycle2"/>
    <dgm:cxn modelId="{B03D9E48-C6D9-46CA-B662-AD2235549C44}" type="presOf" srcId="{5C53F2E4-7601-4336-A047-D98C5901B5E8}" destId="{6E850457-BE53-4E83-B479-DCA051CFE55B}" srcOrd="0" destOrd="0" presId="urn:microsoft.com/office/officeart/2005/8/layout/cycle2"/>
    <dgm:cxn modelId="{416B1796-AC32-47A5-8A30-E54483C1353A}" srcId="{41DA9D1E-9DEA-46B2-A8C3-0476D4353AE1}" destId="{5C53F2E4-7601-4336-A047-D98C5901B5E8}" srcOrd="0" destOrd="0" parTransId="{A9595245-5B86-4621-BD00-0B58C27B888F}" sibTransId="{5337D941-0A97-493C-8E44-F2FE436A6683}"/>
    <dgm:cxn modelId="{B7E5EC5C-D827-483C-9FE3-25EB509E6DD2}" type="presOf" srcId="{6424510B-6D2D-4290-8516-2DE56A3BADE1}" destId="{D5A0A2A4-F69E-462E-B781-86DFDD3D1E6B}" srcOrd="0" destOrd="0" presId="urn:microsoft.com/office/officeart/2005/8/layout/cycle2"/>
    <dgm:cxn modelId="{49D89881-B3AB-4595-95C9-DE40C3FE5773}" type="presOf" srcId="{21C83877-D4B5-4E99-ACFA-F516F8A97342}" destId="{3E9CB7B2-C31A-4532-84BB-E5B64560A804}" srcOrd="1" destOrd="0" presId="urn:microsoft.com/office/officeart/2005/8/layout/cycle2"/>
    <dgm:cxn modelId="{9530103F-C25F-4E6F-83DA-370D9F349357}" type="presOf" srcId="{6424510B-6D2D-4290-8516-2DE56A3BADE1}" destId="{AE735781-5FC7-42A3-A65E-FBACF4FC5450}" srcOrd="1" destOrd="0" presId="urn:microsoft.com/office/officeart/2005/8/layout/cycle2"/>
    <dgm:cxn modelId="{8DE46202-D724-4351-A915-268C8C550F00}" srcId="{41DA9D1E-9DEA-46B2-A8C3-0476D4353AE1}" destId="{94870D87-818D-4B98-86F6-325691AF62A8}" srcOrd="2" destOrd="0" parTransId="{E6087E09-CBC2-47E7-A5BD-4468DBD20D11}" sibTransId="{6424510B-6D2D-4290-8516-2DE56A3BADE1}"/>
    <dgm:cxn modelId="{69EE9982-CD57-46C3-BE3F-D08B27A5C894}" srcId="{41DA9D1E-9DEA-46B2-A8C3-0476D4353AE1}" destId="{FCEBC9D6-949A-4426-BBF9-D6A10CE54C4E}" srcOrd="4" destOrd="0" parTransId="{4C8C9936-E4F1-4B5C-B851-46EEC07ABF58}" sibTransId="{CA2A2740-6BC1-4785-B809-9444ACC0CBED}"/>
    <dgm:cxn modelId="{32DA2409-FDB2-4B20-BDD9-D592E55711F6}" srcId="{41DA9D1E-9DEA-46B2-A8C3-0476D4353AE1}" destId="{B116194C-B221-4A8C-9ACD-7EB854F1695D}" srcOrd="1" destOrd="0" parTransId="{27B47AA1-4677-436C-A90A-717D3CF500C4}" sibTransId="{26C80313-97D6-4C74-9E8F-A96472AD2038}"/>
    <dgm:cxn modelId="{7658FA81-E8F8-4110-96C3-E8D7E327A45C}" type="presOf" srcId="{B116194C-B221-4A8C-9ACD-7EB854F1695D}" destId="{DD9A875C-76C8-4238-BBF8-05643B45A664}" srcOrd="0" destOrd="0" presId="urn:microsoft.com/office/officeart/2005/8/layout/cycle2"/>
    <dgm:cxn modelId="{2C81C95E-6929-4D80-B790-37CF03CA9153}" type="presOf" srcId="{FCEBC9D6-949A-4426-BBF9-D6A10CE54C4E}" destId="{784703D5-19CC-41CF-B5B1-47DFE9B145BA}" srcOrd="0" destOrd="0" presId="urn:microsoft.com/office/officeart/2005/8/layout/cycle2"/>
    <dgm:cxn modelId="{4967DD55-72AB-451C-BD0D-12ED0A7C26D8}" type="presOf" srcId="{41DA9D1E-9DEA-46B2-A8C3-0476D4353AE1}" destId="{5132140B-7667-42C4-A0DE-8DC0A635A5DA}" srcOrd="0" destOrd="0" presId="urn:microsoft.com/office/officeart/2005/8/layout/cycle2"/>
    <dgm:cxn modelId="{49100E6B-B46F-4337-B989-B5F82FE089A2}" type="presOf" srcId="{5337D941-0A97-493C-8E44-F2FE436A6683}" destId="{3149A6F5-E9E9-493F-B103-C6156AE18704}" srcOrd="0" destOrd="0" presId="urn:microsoft.com/office/officeart/2005/8/layout/cycle2"/>
    <dgm:cxn modelId="{05F305BD-1E9F-4211-A4D5-7135487E9E86}" type="presOf" srcId="{CA2A2740-6BC1-4785-B809-9444ACC0CBED}" destId="{44ECAB9E-EB83-4E75-90C1-123F2D1AAEDF}" srcOrd="0" destOrd="0" presId="urn:microsoft.com/office/officeart/2005/8/layout/cycle2"/>
    <dgm:cxn modelId="{50B08748-C7DF-4EBA-9557-A31F9D22763E}" type="presOf" srcId="{26C80313-97D6-4C74-9E8F-A96472AD2038}" destId="{DF7AE780-4D39-4589-A54E-28C825F177D1}" srcOrd="1" destOrd="0" presId="urn:microsoft.com/office/officeart/2005/8/layout/cycle2"/>
    <dgm:cxn modelId="{B0D4F15C-E96B-4D7A-8085-EE7489F57F68}" type="presOf" srcId="{01659253-1E85-4E78-8C22-21BF3851CBCC}" destId="{B4C8AF25-39DC-41CB-979E-2224A56A8F98}" srcOrd="0" destOrd="0" presId="urn:microsoft.com/office/officeart/2005/8/layout/cycle2"/>
    <dgm:cxn modelId="{FCEE9DC1-48D2-435F-8D4A-7B704FCFDF04}" type="presParOf" srcId="{5132140B-7667-42C4-A0DE-8DC0A635A5DA}" destId="{6E850457-BE53-4E83-B479-DCA051CFE55B}" srcOrd="0" destOrd="0" presId="urn:microsoft.com/office/officeart/2005/8/layout/cycle2"/>
    <dgm:cxn modelId="{26F4685B-DC01-48F7-8E31-D239DDCB0B9A}" type="presParOf" srcId="{5132140B-7667-42C4-A0DE-8DC0A635A5DA}" destId="{3149A6F5-E9E9-493F-B103-C6156AE18704}" srcOrd="1" destOrd="0" presId="urn:microsoft.com/office/officeart/2005/8/layout/cycle2"/>
    <dgm:cxn modelId="{5EFEBA99-839B-459B-A252-E46484F60CD3}" type="presParOf" srcId="{3149A6F5-E9E9-493F-B103-C6156AE18704}" destId="{5B472FA6-2F3D-4FD4-8369-D094FA45C655}" srcOrd="0" destOrd="0" presId="urn:microsoft.com/office/officeart/2005/8/layout/cycle2"/>
    <dgm:cxn modelId="{49F2560D-EFC8-4FF2-9EBE-667C75ABDF00}" type="presParOf" srcId="{5132140B-7667-42C4-A0DE-8DC0A635A5DA}" destId="{DD9A875C-76C8-4238-BBF8-05643B45A664}" srcOrd="2" destOrd="0" presId="urn:microsoft.com/office/officeart/2005/8/layout/cycle2"/>
    <dgm:cxn modelId="{729AD049-823C-440E-9E63-B82A3ECF6B1C}" type="presParOf" srcId="{5132140B-7667-42C4-A0DE-8DC0A635A5DA}" destId="{3D12FBB0-5A5F-4598-87FB-C956591C304A}" srcOrd="3" destOrd="0" presId="urn:microsoft.com/office/officeart/2005/8/layout/cycle2"/>
    <dgm:cxn modelId="{B4C1AFC3-111B-4E48-BEB2-3564FB67020B}" type="presParOf" srcId="{3D12FBB0-5A5F-4598-87FB-C956591C304A}" destId="{DF7AE780-4D39-4589-A54E-28C825F177D1}" srcOrd="0" destOrd="0" presId="urn:microsoft.com/office/officeart/2005/8/layout/cycle2"/>
    <dgm:cxn modelId="{9BEE49F5-EE84-4902-9868-1130D2300E52}" type="presParOf" srcId="{5132140B-7667-42C4-A0DE-8DC0A635A5DA}" destId="{5406FCDC-5D0E-4E9C-9B5F-608E6E9AF5C2}" srcOrd="4" destOrd="0" presId="urn:microsoft.com/office/officeart/2005/8/layout/cycle2"/>
    <dgm:cxn modelId="{F4DD87F7-51F6-4927-9328-1B41C98243BC}" type="presParOf" srcId="{5132140B-7667-42C4-A0DE-8DC0A635A5DA}" destId="{D5A0A2A4-F69E-462E-B781-86DFDD3D1E6B}" srcOrd="5" destOrd="0" presId="urn:microsoft.com/office/officeart/2005/8/layout/cycle2"/>
    <dgm:cxn modelId="{5474C890-2149-4DD4-8D4A-D658DFB25D9F}" type="presParOf" srcId="{D5A0A2A4-F69E-462E-B781-86DFDD3D1E6B}" destId="{AE735781-5FC7-42A3-A65E-FBACF4FC5450}" srcOrd="0" destOrd="0" presId="urn:microsoft.com/office/officeart/2005/8/layout/cycle2"/>
    <dgm:cxn modelId="{132C4E8C-5B83-4682-9BFE-2E14DA650A35}" type="presParOf" srcId="{5132140B-7667-42C4-A0DE-8DC0A635A5DA}" destId="{B4C8AF25-39DC-41CB-979E-2224A56A8F98}" srcOrd="6" destOrd="0" presId="urn:microsoft.com/office/officeart/2005/8/layout/cycle2"/>
    <dgm:cxn modelId="{12046FCD-918C-4DCB-BBB8-8EB0CE289C23}" type="presParOf" srcId="{5132140B-7667-42C4-A0DE-8DC0A635A5DA}" destId="{8907E478-FA97-41ED-882D-ADD9138B9983}" srcOrd="7" destOrd="0" presId="urn:microsoft.com/office/officeart/2005/8/layout/cycle2"/>
    <dgm:cxn modelId="{037C2FC1-FE93-4EA0-91E3-6597F74D3C65}" type="presParOf" srcId="{8907E478-FA97-41ED-882D-ADD9138B9983}" destId="{3E9CB7B2-C31A-4532-84BB-E5B64560A804}" srcOrd="0" destOrd="0" presId="urn:microsoft.com/office/officeart/2005/8/layout/cycle2"/>
    <dgm:cxn modelId="{2F680DA1-4AB7-4285-9F09-0F3F52F0B840}" type="presParOf" srcId="{5132140B-7667-42C4-A0DE-8DC0A635A5DA}" destId="{784703D5-19CC-41CF-B5B1-47DFE9B145BA}" srcOrd="8" destOrd="0" presId="urn:microsoft.com/office/officeart/2005/8/layout/cycle2"/>
    <dgm:cxn modelId="{010C9A04-6508-474F-8824-382D8778707A}" type="presParOf" srcId="{5132140B-7667-42C4-A0DE-8DC0A635A5DA}" destId="{44ECAB9E-EB83-4E75-90C1-123F2D1AAEDF}" srcOrd="9" destOrd="0" presId="urn:microsoft.com/office/officeart/2005/8/layout/cycle2"/>
    <dgm:cxn modelId="{0588E670-21EF-4A56-9301-7D2E982E0F86}" type="presParOf" srcId="{44ECAB9E-EB83-4E75-90C1-123F2D1AAEDF}" destId="{D053845C-011F-492F-91FB-8DF4A846D2A3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D60433E-50A7-4EF9-8B02-8294466C8A77}" type="doc">
      <dgm:prSet loTypeId="urn:microsoft.com/office/officeart/2005/8/layout/cycle7" loCatId="cycle" qsTypeId="urn:microsoft.com/office/officeart/2005/8/quickstyle/3d1" qsCatId="3D" csTypeId="urn:microsoft.com/office/officeart/2005/8/colors/colorful2" csCatId="colorful" phldr="1"/>
      <dgm:spPr/>
      <dgm:t>
        <a:bodyPr/>
        <a:lstStyle/>
        <a:p>
          <a:endParaRPr lang="it-IT"/>
        </a:p>
      </dgm:t>
    </dgm:pt>
    <dgm:pt modelId="{520E3B75-0A21-4EBA-A6E6-E87860A617E4}">
      <dgm:prSet phldrT="[Testo]"/>
      <dgm:spPr/>
      <dgm:t>
        <a:bodyPr/>
        <a:lstStyle/>
        <a:p>
          <a:r>
            <a:rPr lang="it-IT" dirty="0" smtClean="0"/>
            <a:t>Psicologia Clinica</a:t>
          </a:r>
          <a:endParaRPr lang="it-IT" dirty="0"/>
        </a:p>
      </dgm:t>
    </dgm:pt>
    <dgm:pt modelId="{30FF0025-2BAE-4A12-87C0-BD68F6ECD298}" type="parTrans" cxnId="{B670402B-62C8-4B86-BF25-4C6BC63488EB}">
      <dgm:prSet/>
      <dgm:spPr/>
      <dgm:t>
        <a:bodyPr/>
        <a:lstStyle/>
        <a:p>
          <a:endParaRPr lang="it-IT"/>
        </a:p>
      </dgm:t>
    </dgm:pt>
    <dgm:pt modelId="{4DE534FA-0FAC-422A-9BF4-90585773FB94}" type="sibTrans" cxnId="{B670402B-62C8-4B86-BF25-4C6BC63488EB}">
      <dgm:prSet/>
      <dgm:spPr/>
      <dgm:t>
        <a:bodyPr/>
        <a:lstStyle/>
        <a:p>
          <a:endParaRPr lang="it-IT"/>
        </a:p>
      </dgm:t>
    </dgm:pt>
    <dgm:pt modelId="{1CFAD314-BC90-4521-989D-A9B1AFB474A7}">
      <dgm:prSet phldrT="[Testo]"/>
      <dgm:spPr/>
      <dgm:t>
        <a:bodyPr/>
        <a:lstStyle/>
        <a:p>
          <a:r>
            <a:rPr lang="it-IT" dirty="0" smtClean="0"/>
            <a:t>Psichiatria</a:t>
          </a:r>
          <a:endParaRPr lang="it-IT" dirty="0"/>
        </a:p>
      </dgm:t>
    </dgm:pt>
    <dgm:pt modelId="{8000286F-CA13-4ABB-B401-8FAABD4692DD}" type="parTrans" cxnId="{E802DA3D-A88B-44D5-B8B3-60368AF1F321}">
      <dgm:prSet/>
      <dgm:spPr/>
      <dgm:t>
        <a:bodyPr/>
        <a:lstStyle/>
        <a:p>
          <a:endParaRPr lang="it-IT"/>
        </a:p>
      </dgm:t>
    </dgm:pt>
    <dgm:pt modelId="{63812239-3C9F-431A-B413-ED216CA19C09}" type="sibTrans" cxnId="{E802DA3D-A88B-44D5-B8B3-60368AF1F321}">
      <dgm:prSet/>
      <dgm:spPr/>
      <dgm:t>
        <a:bodyPr/>
        <a:lstStyle/>
        <a:p>
          <a:endParaRPr lang="it-IT"/>
        </a:p>
      </dgm:t>
    </dgm:pt>
    <dgm:pt modelId="{59AC0475-2ECF-4F41-A47D-9251A141219E}">
      <dgm:prSet phldrT="[Testo]"/>
      <dgm:spPr/>
      <dgm:t>
        <a:bodyPr/>
        <a:lstStyle/>
        <a:p>
          <a:r>
            <a:rPr lang="it-IT" dirty="0" smtClean="0"/>
            <a:t>Neuropsichiatria infantile</a:t>
          </a:r>
        </a:p>
      </dgm:t>
    </dgm:pt>
    <dgm:pt modelId="{B004D40A-B9E6-42F3-BE86-5F8798B94E59}" type="parTrans" cxnId="{8660EE79-37F5-45C8-8772-B0C775CD78BE}">
      <dgm:prSet/>
      <dgm:spPr/>
      <dgm:t>
        <a:bodyPr/>
        <a:lstStyle/>
        <a:p>
          <a:endParaRPr lang="it-IT"/>
        </a:p>
      </dgm:t>
    </dgm:pt>
    <dgm:pt modelId="{B7C4253F-DA1C-479B-9BA8-951BED5ADCA6}" type="sibTrans" cxnId="{8660EE79-37F5-45C8-8772-B0C775CD78BE}">
      <dgm:prSet/>
      <dgm:spPr/>
      <dgm:t>
        <a:bodyPr/>
        <a:lstStyle/>
        <a:p>
          <a:endParaRPr lang="it-IT"/>
        </a:p>
      </dgm:t>
    </dgm:pt>
    <dgm:pt modelId="{EE3B8EDB-41F9-42BE-A41B-B2EC28697642}" type="pres">
      <dgm:prSet presAssocID="{2D60433E-50A7-4EF9-8B02-8294466C8A77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it-IT"/>
        </a:p>
      </dgm:t>
    </dgm:pt>
    <dgm:pt modelId="{F7BD67E9-26BC-413F-B4B1-258C16176C9C}" type="pres">
      <dgm:prSet presAssocID="{520E3B75-0A21-4EBA-A6E6-E87860A617E4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267C137B-EB06-41C8-B70F-397FBC4755A5}" type="pres">
      <dgm:prSet presAssocID="{4DE534FA-0FAC-422A-9BF4-90585773FB94}" presName="sibTrans" presStyleLbl="sibTrans2D1" presStyleIdx="0" presStyleCnt="3"/>
      <dgm:spPr/>
      <dgm:t>
        <a:bodyPr/>
        <a:lstStyle/>
        <a:p>
          <a:endParaRPr lang="it-IT"/>
        </a:p>
      </dgm:t>
    </dgm:pt>
    <dgm:pt modelId="{D4A4353D-A0F8-47A7-B184-3F71A82C917F}" type="pres">
      <dgm:prSet presAssocID="{4DE534FA-0FAC-422A-9BF4-90585773FB94}" presName="connectorText" presStyleLbl="sibTrans2D1" presStyleIdx="0" presStyleCnt="3"/>
      <dgm:spPr/>
      <dgm:t>
        <a:bodyPr/>
        <a:lstStyle/>
        <a:p>
          <a:endParaRPr lang="it-IT"/>
        </a:p>
      </dgm:t>
    </dgm:pt>
    <dgm:pt modelId="{615CA89F-B8A8-4958-BCA2-C1798DB68381}" type="pres">
      <dgm:prSet presAssocID="{1CFAD314-BC90-4521-989D-A9B1AFB474A7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2706AF85-7555-4F95-B99A-5BC2C9AA1F7B}" type="pres">
      <dgm:prSet presAssocID="{63812239-3C9F-431A-B413-ED216CA19C09}" presName="sibTrans" presStyleLbl="sibTrans2D1" presStyleIdx="1" presStyleCnt="3"/>
      <dgm:spPr/>
      <dgm:t>
        <a:bodyPr/>
        <a:lstStyle/>
        <a:p>
          <a:endParaRPr lang="it-IT"/>
        </a:p>
      </dgm:t>
    </dgm:pt>
    <dgm:pt modelId="{16DF3837-C82E-4D20-9FC6-26C0599C19FC}" type="pres">
      <dgm:prSet presAssocID="{63812239-3C9F-431A-B413-ED216CA19C09}" presName="connectorText" presStyleLbl="sibTrans2D1" presStyleIdx="1" presStyleCnt="3"/>
      <dgm:spPr/>
      <dgm:t>
        <a:bodyPr/>
        <a:lstStyle/>
        <a:p>
          <a:endParaRPr lang="it-IT"/>
        </a:p>
      </dgm:t>
    </dgm:pt>
    <dgm:pt modelId="{3F0D532D-7B2B-4C43-B02D-E5598021836C}" type="pres">
      <dgm:prSet presAssocID="{59AC0475-2ECF-4F41-A47D-9251A141219E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B8F81CC0-4BD4-4A68-AE24-7CEF3874BC1A}" type="pres">
      <dgm:prSet presAssocID="{B7C4253F-DA1C-479B-9BA8-951BED5ADCA6}" presName="sibTrans" presStyleLbl="sibTrans2D1" presStyleIdx="2" presStyleCnt="3"/>
      <dgm:spPr/>
      <dgm:t>
        <a:bodyPr/>
        <a:lstStyle/>
        <a:p>
          <a:endParaRPr lang="it-IT"/>
        </a:p>
      </dgm:t>
    </dgm:pt>
    <dgm:pt modelId="{0AA8D24F-0FC6-4427-AAFD-417A9A79C334}" type="pres">
      <dgm:prSet presAssocID="{B7C4253F-DA1C-479B-9BA8-951BED5ADCA6}" presName="connectorText" presStyleLbl="sibTrans2D1" presStyleIdx="2" presStyleCnt="3"/>
      <dgm:spPr/>
      <dgm:t>
        <a:bodyPr/>
        <a:lstStyle/>
        <a:p>
          <a:endParaRPr lang="it-IT"/>
        </a:p>
      </dgm:t>
    </dgm:pt>
  </dgm:ptLst>
  <dgm:cxnLst>
    <dgm:cxn modelId="{0BD3905B-972A-4B5E-9655-973B506804AD}" type="presOf" srcId="{63812239-3C9F-431A-B413-ED216CA19C09}" destId="{2706AF85-7555-4F95-B99A-5BC2C9AA1F7B}" srcOrd="0" destOrd="0" presId="urn:microsoft.com/office/officeart/2005/8/layout/cycle7"/>
    <dgm:cxn modelId="{D5A9BFFE-FE80-405B-86AE-8C002DD73B48}" type="presOf" srcId="{4DE534FA-0FAC-422A-9BF4-90585773FB94}" destId="{267C137B-EB06-41C8-B70F-397FBC4755A5}" srcOrd="0" destOrd="0" presId="urn:microsoft.com/office/officeart/2005/8/layout/cycle7"/>
    <dgm:cxn modelId="{E8BB4128-4818-4BFF-B70C-6FAB6179C772}" type="presOf" srcId="{59AC0475-2ECF-4F41-A47D-9251A141219E}" destId="{3F0D532D-7B2B-4C43-B02D-E5598021836C}" srcOrd="0" destOrd="0" presId="urn:microsoft.com/office/officeart/2005/8/layout/cycle7"/>
    <dgm:cxn modelId="{E802DA3D-A88B-44D5-B8B3-60368AF1F321}" srcId="{2D60433E-50A7-4EF9-8B02-8294466C8A77}" destId="{1CFAD314-BC90-4521-989D-A9B1AFB474A7}" srcOrd="1" destOrd="0" parTransId="{8000286F-CA13-4ABB-B401-8FAABD4692DD}" sibTransId="{63812239-3C9F-431A-B413-ED216CA19C09}"/>
    <dgm:cxn modelId="{52FD0006-C18B-4991-9A3B-86CB9CEE8F30}" type="presOf" srcId="{B7C4253F-DA1C-479B-9BA8-951BED5ADCA6}" destId="{0AA8D24F-0FC6-4427-AAFD-417A9A79C334}" srcOrd="1" destOrd="0" presId="urn:microsoft.com/office/officeart/2005/8/layout/cycle7"/>
    <dgm:cxn modelId="{666A946B-CC66-43E1-9C46-778B3E7C9831}" type="presOf" srcId="{B7C4253F-DA1C-479B-9BA8-951BED5ADCA6}" destId="{B8F81CC0-4BD4-4A68-AE24-7CEF3874BC1A}" srcOrd="0" destOrd="0" presId="urn:microsoft.com/office/officeart/2005/8/layout/cycle7"/>
    <dgm:cxn modelId="{B670402B-62C8-4B86-BF25-4C6BC63488EB}" srcId="{2D60433E-50A7-4EF9-8B02-8294466C8A77}" destId="{520E3B75-0A21-4EBA-A6E6-E87860A617E4}" srcOrd="0" destOrd="0" parTransId="{30FF0025-2BAE-4A12-87C0-BD68F6ECD298}" sibTransId="{4DE534FA-0FAC-422A-9BF4-90585773FB94}"/>
    <dgm:cxn modelId="{25662A82-A93C-47B8-906A-94362EA19948}" type="presOf" srcId="{63812239-3C9F-431A-B413-ED216CA19C09}" destId="{16DF3837-C82E-4D20-9FC6-26C0599C19FC}" srcOrd="1" destOrd="0" presId="urn:microsoft.com/office/officeart/2005/8/layout/cycle7"/>
    <dgm:cxn modelId="{8660EE79-37F5-45C8-8772-B0C775CD78BE}" srcId="{2D60433E-50A7-4EF9-8B02-8294466C8A77}" destId="{59AC0475-2ECF-4F41-A47D-9251A141219E}" srcOrd="2" destOrd="0" parTransId="{B004D40A-B9E6-42F3-BE86-5F8798B94E59}" sibTransId="{B7C4253F-DA1C-479B-9BA8-951BED5ADCA6}"/>
    <dgm:cxn modelId="{38E93934-DCA1-4576-9E1F-31BB4DC10A6E}" type="presOf" srcId="{2D60433E-50A7-4EF9-8B02-8294466C8A77}" destId="{EE3B8EDB-41F9-42BE-A41B-B2EC28697642}" srcOrd="0" destOrd="0" presId="urn:microsoft.com/office/officeart/2005/8/layout/cycle7"/>
    <dgm:cxn modelId="{8CC58DDE-2171-4B42-AF1F-3DBDCD9CD057}" type="presOf" srcId="{1CFAD314-BC90-4521-989D-A9B1AFB474A7}" destId="{615CA89F-B8A8-4958-BCA2-C1798DB68381}" srcOrd="0" destOrd="0" presId="urn:microsoft.com/office/officeart/2005/8/layout/cycle7"/>
    <dgm:cxn modelId="{76F2D5E2-B945-405C-A1D1-3B3FE0D0380C}" type="presOf" srcId="{4DE534FA-0FAC-422A-9BF4-90585773FB94}" destId="{D4A4353D-A0F8-47A7-B184-3F71A82C917F}" srcOrd="1" destOrd="0" presId="urn:microsoft.com/office/officeart/2005/8/layout/cycle7"/>
    <dgm:cxn modelId="{8E5162E7-C8EE-4933-BF78-1CA8974AF022}" type="presOf" srcId="{520E3B75-0A21-4EBA-A6E6-E87860A617E4}" destId="{F7BD67E9-26BC-413F-B4B1-258C16176C9C}" srcOrd="0" destOrd="0" presId="urn:microsoft.com/office/officeart/2005/8/layout/cycle7"/>
    <dgm:cxn modelId="{7417E272-A22E-4B3E-8C13-90B41E886A42}" type="presParOf" srcId="{EE3B8EDB-41F9-42BE-A41B-B2EC28697642}" destId="{F7BD67E9-26BC-413F-B4B1-258C16176C9C}" srcOrd="0" destOrd="0" presId="urn:microsoft.com/office/officeart/2005/8/layout/cycle7"/>
    <dgm:cxn modelId="{1B722A2A-64C7-43BF-B604-FA4D580790EF}" type="presParOf" srcId="{EE3B8EDB-41F9-42BE-A41B-B2EC28697642}" destId="{267C137B-EB06-41C8-B70F-397FBC4755A5}" srcOrd="1" destOrd="0" presId="urn:microsoft.com/office/officeart/2005/8/layout/cycle7"/>
    <dgm:cxn modelId="{C00EAFFF-3F53-4D91-B515-15708B784FB4}" type="presParOf" srcId="{267C137B-EB06-41C8-B70F-397FBC4755A5}" destId="{D4A4353D-A0F8-47A7-B184-3F71A82C917F}" srcOrd="0" destOrd="0" presId="urn:microsoft.com/office/officeart/2005/8/layout/cycle7"/>
    <dgm:cxn modelId="{ED48A825-A13F-4303-A014-6322A694C2CF}" type="presParOf" srcId="{EE3B8EDB-41F9-42BE-A41B-B2EC28697642}" destId="{615CA89F-B8A8-4958-BCA2-C1798DB68381}" srcOrd="2" destOrd="0" presId="urn:microsoft.com/office/officeart/2005/8/layout/cycle7"/>
    <dgm:cxn modelId="{56B0354A-9608-41C4-8209-AB8726A06D18}" type="presParOf" srcId="{EE3B8EDB-41F9-42BE-A41B-B2EC28697642}" destId="{2706AF85-7555-4F95-B99A-5BC2C9AA1F7B}" srcOrd="3" destOrd="0" presId="urn:microsoft.com/office/officeart/2005/8/layout/cycle7"/>
    <dgm:cxn modelId="{CF26FDEE-1D34-42FF-9BB2-89A80D831762}" type="presParOf" srcId="{2706AF85-7555-4F95-B99A-5BC2C9AA1F7B}" destId="{16DF3837-C82E-4D20-9FC6-26C0599C19FC}" srcOrd="0" destOrd="0" presId="urn:microsoft.com/office/officeart/2005/8/layout/cycle7"/>
    <dgm:cxn modelId="{3B27C409-A5D4-4DCA-B955-CFE37CA60A27}" type="presParOf" srcId="{EE3B8EDB-41F9-42BE-A41B-B2EC28697642}" destId="{3F0D532D-7B2B-4C43-B02D-E5598021836C}" srcOrd="4" destOrd="0" presId="urn:microsoft.com/office/officeart/2005/8/layout/cycle7"/>
    <dgm:cxn modelId="{A9B4C15F-F841-496B-B48C-D3D86020E85A}" type="presParOf" srcId="{EE3B8EDB-41F9-42BE-A41B-B2EC28697642}" destId="{B8F81CC0-4BD4-4A68-AE24-7CEF3874BC1A}" srcOrd="5" destOrd="0" presId="urn:microsoft.com/office/officeart/2005/8/layout/cycle7"/>
    <dgm:cxn modelId="{74153218-0618-469D-9282-C0D0F7F1CF39}" type="presParOf" srcId="{B8F81CC0-4BD4-4A68-AE24-7CEF3874BC1A}" destId="{0AA8D24F-0FC6-4427-AAFD-417A9A79C334}" srcOrd="0" destOrd="0" presId="urn:microsoft.com/office/officeart/2005/8/layout/cycle7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E850457-BE53-4E83-B479-DCA051CFE55B}">
      <dsp:nvSpPr>
        <dsp:cNvPr id="0" name=""/>
        <dsp:cNvSpPr/>
      </dsp:nvSpPr>
      <dsp:spPr>
        <a:xfrm>
          <a:off x="3602120" y="834"/>
          <a:ext cx="1544223" cy="1544223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63500" dist="38100" dir="8100000" rotWithShape="0">
            <a:srgbClr val="000000">
              <a:alpha val="4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200" kern="1200" dirty="0" smtClean="0"/>
            <a:t>Coordinamento attività inerenti all’adolescenza e all’età giovanile </a:t>
          </a:r>
          <a:endParaRPr lang="it-IT" sz="1200" kern="1200" dirty="0"/>
        </a:p>
      </dsp:txBody>
      <dsp:txXfrm>
        <a:off x="3828266" y="226980"/>
        <a:ext cx="1091931" cy="1091931"/>
      </dsp:txXfrm>
    </dsp:sp>
    <dsp:sp modelId="{3149A6F5-E9E9-493F-B103-C6156AE18704}">
      <dsp:nvSpPr>
        <dsp:cNvPr id="0" name=""/>
        <dsp:cNvSpPr/>
      </dsp:nvSpPr>
      <dsp:spPr>
        <a:xfrm rot="2160000">
          <a:off x="5097412" y="1186712"/>
          <a:ext cx="409977" cy="521175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tint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63500" dist="38100" dir="8100000" rotWithShape="0">
            <a:srgbClr val="000000">
              <a:alpha val="4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t-IT" sz="1000" kern="1200"/>
        </a:p>
      </dsp:txBody>
      <dsp:txXfrm>
        <a:off x="5109157" y="1254800"/>
        <a:ext cx="286984" cy="312705"/>
      </dsp:txXfrm>
    </dsp:sp>
    <dsp:sp modelId="{DD9A875C-76C8-4238-BBF8-05643B45A664}">
      <dsp:nvSpPr>
        <dsp:cNvPr id="0" name=""/>
        <dsp:cNvSpPr/>
      </dsp:nvSpPr>
      <dsp:spPr>
        <a:xfrm>
          <a:off x="5477232" y="1363183"/>
          <a:ext cx="1544223" cy="1544223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63500" dist="38100" dir="8100000" rotWithShape="0">
            <a:srgbClr val="000000">
              <a:alpha val="4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200" kern="1200" dirty="0" smtClean="0"/>
            <a:t>Coordinamento ed organizzazione psicologia cognitiva e dell’handicap</a:t>
          </a:r>
          <a:endParaRPr lang="it-IT" sz="1200" kern="1200" dirty="0"/>
        </a:p>
      </dsp:txBody>
      <dsp:txXfrm>
        <a:off x="5703378" y="1589329"/>
        <a:ext cx="1091931" cy="1091931"/>
      </dsp:txXfrm>
    </dsp:sp>
    <dsp:sp modelId="{3D12FBB0-5A5F-4598-87FB-C956591C304A}">
      <dsp:nvSpPr>
        <dsp:cNvPr id="0" name=""/>
        <dsp:cNvSpPr/>
      </dsp:nvSpPr>
      <dsp:spPr>
        <a:xfrm rot="6480000">
          <a:off x="5689826" y="2965835"/>
          <a:ext cx="409977" cy="521175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tint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63500" dist="38100" dir="8100000" rotWithShape="0">
            <a:srgbClr val="000000">
              <a:alpha val="4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t-IT" sz="1000" kern="1200"/>
        </a:p>
      </dsp:txBody>
      <dsp:txXfrm rot="10800000">
        <a:off x="5770326" y="3011583"/>
        <a:ext cx="286984" cy="312705"/>
      </dsp:txXfrm>
    </dsp:sp>
    <dsp:sp modelId="{5406FCDC-5D0E-4E9C-9B5F-608E6E9AF5C2}">
      <dsp:nvSpPr>
        <dsp:cNvPr id="0" name=""/>
        <dsp:cNvSpPr/>
      </dsp:nvSpPr>
      <dsp:spPr>
        <a:xfrm>
          <a:off x="4761003" y="3567509"/>
          <a:ext cx="1544223" cy="1544223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63500" dist="38100" dir="8100000" rotWithShape="0">
            <a:srgbClr val="000000">
              <a:alpha val="4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200" kern="1200" dirty="0" smtClean="0"/>
            <a:t>Coordinamento attività inerenti prevenzione e cura maltrattamenti ed abusi</a:t>
          </a:r>
          <a:endParaRPr lang="it-IT" sz="1200" kern="1200" dirty="0"/>
        </a:p>
      </dsp:txBody>
      <dsp:txXfrm>
        <a:off x="4987149" y="3793655"/>
        <a:ext cx="1091931" cy="1091931"/>
      </dsp:txXfrm>
    </dsp:sp>
    <dsp:sp modelId="{D5A0A2A4-F69E-462E-B781-86DFDD3D1E6B}">
      <dsp:nvSpPr>
        <dsp:cNvPr id="0" name=""/>
        <dsp:cNvSpPr/>
      </dsp:nvSpPr>
      <dsp:spPr>
        <a:xfrm rot="10800000">
          <a:off x="4180846" y="4079033"/>
          <a:ext cx="409977" cy="521175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tint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63500" dist="38100" dir="8100000" rotWithShape="0">
            <a:srgbClr val="000000">
              <a:alpha val="4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t-IT" sz="1000" kern="1200"/>
        </a:p>
      </dsp:txBody>
      <dsp:txXfrm rot="10800000">
        <a:off x="4303839" y="4183268"/>
        <a:ext cx="286984" cy="312705"/>
      </dsp:txXfrm>
    </dsp:sp>
    <dsp:sp modelId="{B4C8AF25-39DC-41CB-979E-2224A56A8F98}">
      <dsp:nvSpPr>
        <dsp:cNvPr id="0" name=""/>
        <dsp:cNvSpPr/>
      </dsp:nvSpPr>
      <dsp:spPr>
        <a:xfrm>
          <a:off x="2443237" y="3567509"/>
          <a:ext cx="1544223" cy="1544223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63500" dist="38100" dir="8100000" rotWithShape="0">
            <a:srgbClr val="000000">
              <a:alpha val="4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200" kern="1200" dirty="0" smtClean="0"/>
            <a:t>Coordinamento attività inerenti ai consultori</a:t>
          </a:r>
          <a:endParaRPr lang="it-IT" sz="1200" kern="1200" dirty="0"/>
        </a:p>
      </dsp:txBody>
      <dsp:txXfrm>
        <a:off x="2669383" y="3793655"/>
        <a:ext cx="1091931" cy="1091931"/>
      </dsp:txXfrm>
    </dsp:sp>
    <dsp:sp modelId="{8907E478-FA97-41ED-882D-ADD9138B9983}">
      <dsp:nvSpPr>
        <dsp:cNvPr id="0" name=""/>
        <dsp:cNvSpPr/>
      </dsp:nvSpPr>
      <dsp:spPr>
        <a:xfrm rot="15120000">
          <a:off x="2655831" y="2987905"/>
          <a:ext cx="409977" cy="521175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tint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63500" dist="38100" dir="8100000" rotWithShape="0">
            <a:srgbClr val="000000">
              <a:alpha val="4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t-IT" sz="1000" kern="1200" dirty="0"/>
        </a:p>
      </dsp:txBody>
      <dsp:txXfrm rot="10800000">
        <a:off x="2736331" y="3150627"/>
        <a:ext cx="286984" cy="312705"/>
      </dsp:txXfrm>
    </dsp:sp>
    <dsp:sp modelId="{784703D5-19CC-41CF-B5B1-47DFE9B145BA}">
      <dsp:nvSpPr>
        <dsp:cNvPr id="0" name=""/>
        <dsp:cNvSpPr/>
      </dsp:nvSpPr>
      <dsp:spPr>
        <a:xfrm>
          <a:off x="1727008" y="1363183"/>
          <a:ext cx="1544223" cy="1544223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63500" dist="38100" dir="8100000" rotWithShape="0">
            <a:srgbClr val="000000">
              <a:alpha val="4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200" kern="1200" dirty="0" smtClean="0"/>
            <a:t>Coordinamento attività inerenti all’adozione e al post-adozione</a:t>
          </a:r>
          <a:endParaRPr lang="it-IT" sz="1200" kern="1200" dirty="0"/>
        </a:p>
      </dsp:txBody>
      <dsp:txXfrm>
        <a:off x="1953154" y="1589329"/>
        <a:ext cx="1091931" cy="1091931"/>
      </dsp:txXfrm>
    </dsp:sp>
    <dsp:sp modelId="{44ECAB9E-EB83-4E75-90C1-123F2D1AAEDF}">
      <dsp:nvSpPr>
        <dsp:cNvPr id="0" name=""/>
        <dsp:cNvSpPr/>
      </dsp:nvSpPr>
      <dsp:spPr>
        <a:xfrm rot="19440000">
          <a:off x="3222300" y="1200353"/>
          <a:ext cx="409977" cy="521175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tint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63500" dist="38100" dir="8100000" rotWithShape="0">
            <a:srgbClr val="000000">
              <a:alpha val="4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t-IT" sz="1000" kern="1200"/>
        </a:p>
      </dsp:txBody>
      <dsp:txXfrm>
        <a:off x="3234045" y="1340735"/>
        <a:ext cx="286984" cy="31270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7BD67E9-26BC-413F-B4B1-258C16176C9C}">
      <dsp:nvSpPr>
        <dsp:cNvPr id="0" name=""/>
        <dsp:cNvSpPr/>
      </dsp:nvSpPr>
      <dsp:spPr>
        <a:xfrm>
          <a:off x="2588865" y="945"/>
          <a:ext cx="2289869" cy="114493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63500" dist="38100" dir="8100000" rotWithShape="0">
            <a:srgbClr val="000000">
              <a:alpha val="4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2300" kern="1200" dirty="0" smtClean="0"/>
            <a:t>Psicologia Clinica</a:t>
          </a:r>
          <a:endParaRPr lang="it-IT" sz="2300" kern="1200" dirty="0"/>
        </a:p>
      </dsp:txBody>
      <dsp:txXfrm>
        <a:off x="2622399" y="34479"/>
        <a:ext cx="2222801" cy="1077866"/>
      </dsp:txXfrm>
    </dsp:sp>
    <dsp:sp modelId="{267C137B-EB06-41C8-B70F-397FBC4755A5}">
      <dsp:nvSpPr>
        <dsp:cNvPr id="0" name=""/>
        <dsp:cNvSpPr/>
      </dsp:nvSpPr>
      <dsp:spPr>
        <a:xfrm rot="3600000">
          <a:off x="4082886" y="2009436"/>
          <a:ext cx="1191363" cy="400727"/>
        </a:xfrm>
        <a:prstGeom prst="left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63500" dist="38100" dir="8100000" rotWithShape="0">
            <a:srgbClr val="000000">
              <a:alpha val="4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t-IT" sz="1700" kern="1200"/>
        </a:p>
      </dsp:txBody>
      <dsp:txXfrm>
        <a:off x="4203104" y="2089581"/>
        <a:ext cx="950927" cy="240437"/>
      </dsp:txXfrm>
    </dsp:sp>
    <dsp:sp modelId="{615CA89F-B8A8-4958-BCA2-C1798DB68381}">
      <dsp:nvSpPr>
        <dsp:cNvPr id="0" name=""/>
        <dsp:cNvSpPr/>
      </dsp:nvSpPr>
      <dsp:spPr>
        <a:xfrm>
          <a:off x="4478401" y="3273719"/>
          <a:ext cx="2289869" cy="114493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3864684"/>
                <a:satOff val="-41326"/>
                <a:lumOff val="10784"/>
                <a:alphaOff val="0"/>
                <a:shade val="51000"/>
                <a:satMod val="130000"/>
              </a:schemeClr>
            </a:gs>
            <a:gs pos="80000">
              <a:schemeClr val="accent2">
                <a:hueOff val="3864684"/>
                <a:satOff val="-41326"/>
                <a:lumOff val="10784"/>
                <a:alphaOff val="0"/>
                <a:shade val="93000"/>
                <a:satMod val="130000"/>
              </a:schemeClr>
            </a:gs>
            <a:gs pos="100000">
              <a:schemeClr val="accent2">
                <a:hueOff val="3864684"/>
                <a:satOff val="-41326"/>
                <a:lumOff val="10784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63500" dist="38100" dir="8100000" rotWithShape="0">
            <a:srgbClr val="000000">
              <a:alpha val="4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2300" kern="1200" dirty="0" smtClean="0"/>
            <a:t>Psichiatria</a:t>
          </a:r>
          <a:endParaRPr lang="it-IT" sz="2300" kern="1200" dirty="0"/>
        </a:p>
      </dsp:txBody>
      <dsp:txXfrm>
        <a:off x="4511935" y="3307253"/>
        <a:ext cx="2222801" cy="1077866"/>
      </dsp:txXfrm>
    </dsp:sp>
    <dsp:sp modelId="{2706AF85-7555-4F95-B99A-5BC2C9AA1F7B}">
      <dsp:nvSpPr>
        <dsp:cNvPr id="0" name=""/>
        <dsp:cNvSpPr/>
      </dsp:nvSpPr>
      <dsp:spPr>
        <a:xfrm rot="10800000">
          <a:off x="3138118" y="3645823"/>
          <a:ext cx="1191363" cy="400727"/>
        </a:xfrm>
        <a:prstGeom prst="left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2">
                <a:hueOff val="3864684"/>
                <a:satOff val="-41326"/>
                <a:lumOff val="10784"/>
                <a:alphaOff val="0"/>
                <a:shade val="51000"/>
                <a:satMod val="130000"/>
              </a:schemeClr>
            </a:gs>
            <a:gs pos="80000">
              <a:schemeClr val="accent2">
                <a:hueOff val="3864684"/>
                <a:satOff val="-41326"/>
                <a:lumOff val="10784"/>
                <a:alphaOff val="0"/>
                <a:shade val="93000"/>
                <a:satMod val="130000"/>
              </a:schemeClr>
            </a:gs>
            <a:gs pos="100000">
              <a:schemeClr val="accent2">
                <a:hueOff val="3864684"/>
                <a:satOff val="-41326"/>
                <a:lumOff val="10784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63500" dist="38100" dir="8100000" rotWithShape="0">
            <a:srgbClr val="000000">
              <a:alpha val="4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t-IT" sz="1700" kern="1200"/>
        </a:p>
      </dsp:txBody>
      <dsp:txXfrm rot="10800000">
        <a:off x="3258336" y="3725968"/>
        <a:ext cx="950927" cy="240437"/>
      </dsp:txXfrm>
    </dsp:sp>
    <dsp:sp modelId="{3F0D532D-7B2B-4C43-B02D-E5598021836C}">
      <dsp:nvSpPr>
        <dsp:cNvPr id="0" name=""/>
        <dsp:cNvSpPr/>
      </dsp:nvSpPr>
      <dsp:spPr>
        <a:xfrm>
          <a:off x="699328" y="3273719"/>
          <a:ext cx="2289869" cy="114493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7729367"/>
                <a:satOff val="-82653"/>
                <a:lumOff val="21569"/>
                <a:alphaOff val="0"/>
                <a:shade val="51000"/>
                <a:satMod val="130000"/>
              </a:schemeClr>
            </a:gs>
            <a:gs pos="80000">
              <a:schemeClr val="accent2">
                <a:hueOff val="7729367"/>
                <a:satOff val="-82653"/>
                <a:lumOff val="21569"/>
                <a:alphaOff val="0"/>
                <a:shade val="93000"/>
                <a:satMod val="130000"/>
              </a:schemeClr>
            </a:gs>
            <a:gs pos="100000">
              <a:schemeClr val="accent2">
                <a:hueOff val="7729367"/>
                <a:satOff val="-82653"/>
                <a:lumOff val="21569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63500" dist="38100" dir="8100000" rotWithShape="0">
            <a:srgbClr val="000000">
              <a:alpha val="4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2300" kern="1200" dirty="0" smtClean="0"/>
            <a:t>Neuropsichiatria infantile</a:t>
          </a:r>
        </a:p>
      </dsp:txBody>
      <dsp:txXfrm>
        <a:off x="732862" y="3307253"/>
        <a:ext cx="2222801" cy="1077866"/>
      </dsp:txXfrm>
    </dsp:sp>
    <dsp:sp modelId="{B8F81CC0-4BD4-4A68-AE24-7CEF3874BC1A}">
      <dsp:nvSpPr>
        <dsp:cNvPr id="0" name=""/>
        <dsp:cNvSpPr/>
      </dsp:nvSpPr>
      <dsp:spPr>
        <a:xfrm rot="18000000">
          <a:off x="2193350" y="2009436"/>
          <a:ext cx="1191363" cy="400727"/>
        </a:xfrm>
        <a:prstGeom prst="left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2">
                <a:hueOff val="7729367"/>
                <a:satOff val="-82653"/>
                <a:lumOff val="21569"/>
                <a:alphaOff val="0"/>
                <a:shade val="51000"/>
                <a:satMod val="130000"/>
              </a:schemeClr>
            </a:gs>
            <a:gs pos="80000">
              <a:schemeClr val="accent2">
                <a:hueOff val="7729367"/>
                <a:satOff val="-82653"/>
                <a:lumOff val="21569"/>
                <a:alphaOff val="0"/>
                <a:shade val="93000"/>
                <a:satMod val="130000"/>
              </a:schemeClr>
            </a:gs>
            <a:gs pos="100000">
              <a:schemeClr val="accent2">
                <a:hueOff val="7729367"/>
                <a:satOff val="-82653"/>
                <a:lumOff val="21569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63500" dist="38100" dir="8100000" rotWithShape="0">
            <a:srgbClr val="000000">
              <a:alpha val="4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it-IT" sz="1700" kern="1200"/>
        </a:p>
      </dsp:txBody>
      <dsp:txXfrm>
        <a:off x="2313568" y="2089581"/>
        <a:ext cx="950927" cy="24043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7">
  <dgm:title val=""/>
  <dgm:desc val=""/>
  <dgm:catLst>
    <dgm:cat type="cycle" pri="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</dgm:alg>
      </dgm:if>
      <dgm:else name="Name3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onstrLst>
      <dgm:constr type="diam" refType="w"/>
      <dgm:constr type="w" for="ch" ptType="node" refType="w"/>
      <dgm:constr type="primFontSz" for="ch" ptType="node" op="equ" val="65"/>
      <dgm:constr type="w" for="ch" forName="sibTrans" refType="w" refFor="ch" refPtType="node" op="equ" fact="0.35"/>
      <dgm:constr type="connDist" for="ch" forName="sibTrans" op="equ"/>
      <dgm:constr type="primFontSz" for="des" forName="connectorText" op="equ" val="55"/>
      <dgm:constr type="primFontSz" for="des" forName="connectorText" refType="primFontSz" refFor="ch" refPtType="node" op="lte" fact="0.8"/>
      <dgm:constr type="sibSp" refType="w" refFor="ch" refPtType="node" op="equ" fact="0.65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4">
        <dgm:if name="Name5" axis="par ch" ptType="doc node" func="cnt" op="gt" val="1">
          <dgm:forEach name="sibTransForEach" axis="followSib" ptType="sibTrans" hideLastTrans="0" cnt="1">
            <dgm:layoutNode name="sibTrans">
              <dgm:choose name="Name6">
                <dgm:if name="Name7" axis="par ch" ptType="doc node" func="posEven" op="equ" val="1">
                  <dgm:alg type="conn">
                    <dgm:param type="begPts" val="radial"/>
                    <dgm:param type="endPts" val="radial"/>
                    <dgm:param type="begSty" val="arr"/>
                    <dgm:param type="endSty" val="arr"/>
                  </dgm:alg>
                </dgm:if>
                <dgm:else name="Name8">
                  <dgm:alg type="conn">
                    <dgm:param type="begPts" val="auto"/>
                    <dgm:param type="endPts" val="auto"/>
                    <dgm:param type="begSty" val="arr"/>
                    <dgm:param type="endSty" val="arr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5"/>
                <dgm:constr type="connDist"/>
                <dgm:constr type="begPad" refType="connDist" fact="0.1"/>
                <dgm:constr type="endPad" refType="connDist" fact="0.1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9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12B1C00-3A37-461E-B76A-23D50407E9D9}" type="datetimeFigureOut">
              <a:rPr lang="it-IT" smtClean="0"/>
              <a:t>26/09/2013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B7421D5-9634-4805-A84D-6F598783FB7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744375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7421D5-9634-4805-A84D-6F598783FB7B}" type="slidenum">
              <a:rPr lang="it-IT" smtClean="0"/>
              <a:t>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973685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752475" cy="6858000"/>
          </a:xfrm>
          <a:prstGeom prst="rect">
            <a:avLst/>
          </a:prstGeom>
          <a:gradFill>
            <a:gsLst>
              <a:gs pos="0">
                <a:schemeClr val="accent1">
                  <a:lumMod val="60000"/>
                  <a:lumOff val="40000"/>
                </a:schemeClr>
              </a:gs>
              <a:gs pos="50000">
                <a:schemeClr val="accent1"/>
              </a:gs>
              <a:gs pos="100000">
                <a:schemeClr val="accent6">
                  <a:lumMod val="75000"/>
                </a:schemeClr>
              </a:gs>
            </a:gsLst>
            <a:lin ang="5400000" scaled="0"/>
          </a:gradFill>
          <a:ln>
            <a:noFill/>
          </a:ln>
          <a:effectLst>
            <a:innerShdw blurRad="190500" dist="25400">
              <a:prstClr val="black">
                <a:alpha val="6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16152" y="1267485"/>
            <a:ext cx="7235981" cy="5133316"/>
          </a:xfrm>
        </p:spPr>
        <p:txBody>
          <a:bodyPr/>
          <a:lstStyle>
            <a:lvl1pPr>
              <a:defRPr sz="11500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6151" y="201702"/>
            <a:ext cx="6189583" cy="949569"/>
          </a:xfrm>
        </p:spPr>
        <p:txBody>
          <a:bodyPr>
            <a:normAutofit/>
          </a:bodyPr>
          <a:lstStyle>
            <a:lvl1pPr marL="0" indent="0" algn="r">
              <a:buNone/>
              <a:defRPr sz="240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9ACFE2-BA1D-4956-849D-4B77D77E6FF9}" type="datetimeFigureOut">
              <a:rPr lang="it-IT" smtClean="0"/>
              <a:t>26/09/2013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150469" y="236415"/>
            <a:ext cx="785301" cy="365125"/>
          </a:xfrm>
        </p:spPr>
        <p:txBody>
          <a:bodyPr/>
          <a:lstStyle>
            <a:lvl1pPr>
              <a:defRPr sz="1400"/>
            </a:lvl1pPr>
          </a:lstStyle>
          <a:p>
            <a:fld id="{95C14DF5-4CC3-4C73-A21A-077FCD183657}" type="slidenum">
              <a:rPr lang="it-IT" smtClean="0"/>
              <a:t>‹N›</a:t>
            </a:fld>
            <a:endParaRPr lang="it-IT"/>
          </a:p>
        </p:txBody>
      </p:sp>
      <p:grpSp>
        <p:nvGrpSpPr>
          <p:cNvPr id="7" name="Group 6"/>
          <p:cNvGrpSpPr/>
          <p:nvPr/>
        </p:nvGrpSpPr>
        <p:grpSpPr>
          <a:xfrm>
            <a:off x="7467600" y="209550"/>
            <a:ext cx="657226" cy="431800"/>
            <a:chOff x="7467600" y="209550"/>
            <a:chExt cx="657226" cy="431800"/>
          </a:xfrm>
          <a:solidFill>
            <a:schemeClr val="tx2">
              <a:lumMod val="60000"/>
              <a:lumOff val="40000"/>
            </a:schemeClr>
          </a:solidFill>
        </p:grpSpPr>
        <p:sp>
          <p:nvSpPr>
            <p:cNvPr id="8" name="Freeform 5"/>
            <p:cNvSpPr>
              <a:spLocks/>
            </p:cNvSpPr>
            <p:nvPr/>
          </p:nvSpPr>
          <p:spPr bwMode="auto">
            <a:xfrm>
              <a:off x="7467600" y="209550"/>
              <a:ext cx="242887" cy="431800"/>
            </a:xfrm>
            <a:custGeom>
              <a:avLst/>
              <a:gdLst/>
              <a:ahLst/>
              <a:cxnLst>
                <a:cxn ang="0">
                  <a:pos x="62" y="0"/>
                </a:cxn>
                <a:cxn ang="0">
                  <a:pos x="0" y="0"/>
                </a:cxn>
                <a:cxn ang="0">
                  <a:pos x="89" y="136"/>
                </a:cxn>
                <a:cxn ang="0">
                  <a:pos x="89" y="136"/>
                </a:cxn>
                <a:cxn ang="0">
                  <a:pos x="0" y="272"/>
                </a:cxn>
                <a:cxn ang="0">
                  <a:pos x="62" y="272"/>
                </a:cxn>
                <a:cxn ang="0">
                  <a:pos x="153" y="136"/>
                </a:cxn>
                <a:cxn ang="0">
                  <a:pos x="62" y="0"/>
                </a:cxn>
              </a:cxnLst>
              <a:rect l="0" t="0" r="r" b="b"/>
              <a:pathLst>
                <a:path w="153" h="272">
                  <a:moveTo>
                    <a:pt x="62" y="0"/>
                  </a:moveTo>
                  <a:lnTo>
                    <a:pt x="0" y="0"/>
                  </a:lnTo>
                  <a:lnTo>
                    <a:pt x="89" y="136"/>
                  </a:lnTo>
                  <a:lnTo>
                    <a:pt x="89" y="136"/>
                  </a:lnTo>
                  <a:lnTo>
                    <a:pt x="0" y="272"/>
                  </a:lnTo>
                  <a:lnTo>
                    <a:pt x="62" y="272"/>
                  </a:lnTo>
                  <a:lnTo>
                    <a:pt x="153" y="136"/>
                  </a:lnTo>
                  <a:lnTo>
                    <a:pt x="62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5"/>
            <p:cNvSpPr>
              <a:spLocks/>
            </p:cNvSpPr>
            <p:nvPr/>
          </p:nvSpPr>
          <p:spPr bwMode="auto">
            <a:xfrm>
              <a:off x="7677151" y="209550"/>
              <a:ext cx="242887" cy="431800"/>
            </a:xfrm>
            <a:custGeom>
              <a:avLst/>
              <a:gdLst/>
              <a:ahLst/>
              <a:cxnLst>
                <a:cxn ang="0">
                  <a:pos x="62" y="0"/>
                </a:cxn>
                <a:cxn ang="0">
                  <a:pos x="0" y="0"/>
                </a:cxn>
                <a:cxn ang="0">
                  <a:pos x="89" y="136"/>
                </a:cxn>
                <a:cxn ang="0">
                  <a:pos x="89" y="136"/>
                </a:cxn>
                <a:cxn ang="0">
                  <a:pos x="0" y="272"/>
                </a:cxn>
                <a:cxn ang="0">
                  <a:pos x="62" y="272"/>
                </a:cxn>
                <a:cxn ang="0">
                  <a:pos x="153" y="136"/>
                </a:cxn>
                <a:cxn ang="0">
                  <a:pos x="62" y="0"/>
                </a:cxn>
              </a:cxnLst>
              <a:rect l="0" t="0" r="r" b="b"/>
              <a:pathLst>
                <a:path w="153" h="272">
                  <a:moveTo>
                    <a:pt x="62" y="0"/>
                  </a:moveTo>
                  <a:lnTo>
                    <a:pt x="0" y="0"/>
                  </a:lnTo>
                  <a:lnTo>
                    <a:pt x="89" y="136"/>
                  </a:lnTo>
                  <a:lnTo>
                    <a:pt x="89" y="136"/>
                  </a:lnTo>
                  <a:lnTo>
                    <a:pt x="0" y="272"/>
                  </a:lnTo>
                  <a:lnTo>
                    <a:pt x="62" y="272"/>
                  </a:lnTo>
                  <a:lnTo>
                    <a:pt x="153" y="136"/>
                  </a:lnTo>
                  <a:lnTo>
                    <a:pt x="62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5"/>
            <p:cNvSpPr>
              <a:spLocks/>
            </p:cNvSpPr>
            <p:nvPr/>
          </p:nvSpPr>
          <p:spPr bwMode="auto">
            <a:xfrm>
              <a:off x="7881939" y="209550"/>
              <a:ext cx="242887" cy="431800"/>
            </a:xfrm>
            <a:custGeom>
              <a:avLst/>
              <a:gdLst/>
              <a:ahLst/>
              <a:cxnLst>
                <a:cxn ang="0">
                  <a:pos x="62" y="0"/>
                </a:cxn>
                <a:cxn ang="0">
                  <a:pos x="0" y="0"/>
                </a:cxn>
                <a:cxn ang="0">
                  <a:pos x="89" y="136"/>
                </a:cxn>
                <a:cxn ang="0">
                  <a:pos x="89" y="136"/>
                </a:cxn>
                <a:cxn ang="0">
                  <a:pos x="0" y="272"/>
                </a:cxn>
                <a:cxn ang="0">
                  <a:pos x="62" y="272"/>
                </a:cxn>
                <a:cxn ang="0">
                  <a:pos x="153" y="136"/>
                </a:cxn>
                <a:cxn ang="0">
                  <a:pos x="62" y="0"/>
                </a:cxn>
              </a:cxnLst>
              <a:rect l="0" t="0" r="r" b="b"/>
              <a:pathLst>
                <a:path w="153" h="272">
                  <a:moveTo>
                    <a:pt x="62" y="0"/>
                  </a:moveTo>
                  <a:lnTo>
                    <a:pt x="0" y="0"/>
                  </a:lnTo>
                  <a:lnTo>
                    <a:pt x="89" y="136"/>
                  </a:lnTo>
                  <a:lnTo>
                    <a:pt x="89" y="136"/>
                  </a:lnTo>
                  <a:lnTo>
                    <a:pt x="0" y="272"/>
                  </a:lnTo>
                  <a:lnTo>
                    <a:pt x="62" y="272"/>
                  </a:lnTo>
                  <a:lnTo>
                    <a:pt x="153" y="136"/>
                  </a:lnTo>
                  <a:lnTo>
                    <a:pt x="62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1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1" grpId="1" animBg="1"/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9ACFE2-BA1D-4956-849D-4B77D77E6FF9}" type="datetimeFigureOut">
              <a:rPr lang="it-IT" smtClean="0"/>
              <a:t>26/09/2013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C14DF5-4CC3-4C73-A21A-077FCD183657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9ACFE2-BA1D-4956-849D-4B77D77E6FF9}" type="datetimeFigureOut">
              <a:rPr lang="it-IT" smtClean="0"/>
              <a:t>26/09/2013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C14DF5-4CC3-4C73-A21A-077FCD183657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5257800"/>
            <a:ext cx="7239000" cy="1143000"/>
          </a:xfrm>
        </p:spPr>
        <p:txBody>
          <a:bodyPr>
            <a:noAutofit/>
          </a:bodyPr>
          <a:lstStyle>
            <a:lvl1pPr algn="l">
              <a:defRPr sz="7200" baseline="0">
                <a:ln w="12700">
                  <a:solidFill>
                    <a:schemeClr val="tx2"/>
                  </a:solidFill>
                </a:ln>
              </a:defRPr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9200" y="838200"/>
            <a:ext cx="7467600" cy="4419600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9ACFE2-BA1D-4956-849D-4B77D77E6FF9}" type="datetimeFigureOut">
              <a:rPr lang="it-IT" smtClean="0"/>
              <a:t>26/09/2013</a:t>
            </a:fld>
            <a:endParaRPr lang="it-IT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5C14DF5-4CC3-4C73-A21A-077FCD183657}" type="slidenum">
              <a:rPr lang="it-IT" smtClean="0"/>
              <a:t>‹N›</a:t>
            </a:fld>
            <a:endParaRPr lang="it-IT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9199" y="4484080"/>
            <a:ext cx="7239001" cy="762000"/>
          </a:xfrm>
        </p:spPr>
        <p:txBody>
          <a:bodyPr bIns="0" anchor="b"/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1219200" y="5257800"/>
            <a:ext cx="7239000" cy="1143000"/>
          </a:xfrm>
        </p:spPr>
        <p:txBody>
          <a:bodyPr>
            <a:noAutofit/>
          </a:bodyPr>
          <a:lstStyle>
            <a:lvl1pPr algn="l">
              <a:defRPr sz="7200" baseline="0">
                <a:ln w="12700">
                  <a:solidFill>
                    <a:schemeClr val="tx2"/>
                  </a:solidFill>
                </a:ln>
              </a:defRPr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9ACFE2-BA1D-4956-849D-4B77D77E6FF9}" type="datetimeFigureOut">
              <a:rPr lang="it-IT" smtClean="0"/>
              <a:t>26/09/2013</a:t>
            </a:fld>
            <a:endParaRPr lang="it-IT"/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5C14DF5-4CC3-4C73-A21A-077FCD183657}" type="slidenum">
              <a:rPr lang="it-IT" smtClean="0"/>
              <a:t>‹N›</a:t>
            </a:fld>
            <a:endParaRPr lang="it-IT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9ACFE2-BA1D-4956-849D-4B77D77E6FF9}" type="datetimeFigureOut">
              <a:rPr lang="it-IT" smtClean="0"/>
              <a:t>26/09/2013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C14DF5-4CC3-4C73-A21A-077FCD183657}" type="slidenum">
              <a:rPr lang="it-IT" smtClean="0"/>
              <a:t>‹N›</a:t>
            </a:fld>
            <a:endParaRPr lang="it-IT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16152" y="841248"/>
            <a:ext cx="3730752" cy="4389120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5102352" y="841248"/>
            <a:ext cx="3730752" cy="4389120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9200" y="841248"/>
            <a:ext cx="3733800" cy="533400"/>
          </a:xfrm>
        </p:spPr>
        <p:txBody>
          <a:bodyPr anchor="t">
            <a:normAutofit/>
          </a:bodyPr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05400" y="841248"/>
            <a:ext cx="3735267" cy="533400"/>
          </a:xfrm>
        </p:spPr>
        <p:txBody>
          <a:bodyPr anchor="t">
            <a:normAutofit/>
          </a:bodyPr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9ACFE2-BA1D-4956-849D-4B77D77E6FF9}" type="datetimeFigureOut">
              <a:rPr lang="it-IT" smtClean="0"/>
              <a:t>26/09/2013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C14DF5-4CC3-4C73-A21A-077FCD183657}" type="slidenum">
              <a:rPr lang="it-IT" smtClean="0"/>
              <a:t>‹N›</a:t>
            </a:fld>
            <a:endParaRPr lang="it-IT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16152" y="1380744"/>
            <a:ext cx="3730752" cy="3840480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5102352" y="1380743"/>
            <a:ext cx="3730752" cy="3840480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9ACFE2-BA1D-4956-849D-4B77D77E6FF9}" type="datetimeFigureOut">
              <a:rPr lang="it-IT" smtClean="0"/>
              <a:t>26/09/2013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C14DF5-4CC3-4C73-A21A-077FCD183657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9ACFE2-BA1D-4956-849D-4B77D77E6FF9}" type="datetimeFigureOut">
              <a:rPr lang="it-IT" smtClean="0"/>
              <a:t>26/09/2013</a:t>
            </a:fld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5C14DF5-4CC3-4C73-A21A-077FCD183657}" type="slidenum">
              <a:rPr lang="it-IT" smtClean="0"/>
              <a:t>‹N›</a:t>
            </a:fld>
            <a:endParaRPr lang="it-IT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5000" y="395287"/>
            <a:ext cx="3008313" cy="1162050"/>
          </a:xfrm>
        </p:spPr>
        <p:txBody>
          <a:bodyPr anchor="b"/>
          <a:lstStyle>
            <a:lvl1pPr algn="l">
              <a:defRPr sz="2000" b="1">
                <a:ln>
                  <a:noFill/>
                </a:ln>
                <a:solidFill>
                  <a:srgbClr val="FF7605"/>
                </a:solidFill>
                <a:effectLst/>
              </a:defRPr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15000" y="1557337"/>
            <a:ext cx="3008313" cy="4386263"/>
          </a:xfrm>
        </p:spPr>
        <p:txBody>
          <a:bodyPr/>
          <a:lstStyle>
            <a:lvl1pPr marL="0" indent="0">
              <a:buNone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quarter" idx="13"/>
          </p:nvPr>
        </p:nvSpPr>
        <p:spPr>
          <a:xfrm>
            <a:off x="914400" y="381000"/>
            <a:ext cx="4800600" cy="5943600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B89ACFE2-BA1D-4956-849D-4B77D77E6FF9}" type="datetimeFigureOut">
              <a:rPr lang="it-IT" smtClean="0"/>
              <a:t>26/09/2013</a:t>
            </a:fld>
            <a:endParaRPr lang="it-IT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95C14DF5-4CC3-4C73-A21A-077FCD183657}" type="slidenum">
              <a:rPr lang="it-IT" smtClean="0"/>
              <a:t>‹N›</a:t>
            </a:fld>
            <a:endParaRPr lang="it-IT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4624754"/>
            <a:ext cx="5486400" cy="404446"/>
          </a:xfrm>
        </p:spPr>
        <p:txBody>
          <a:bodyPr bIns="0" anchor="b"/>
          <a:lstStyle>
            <a:lvl1pPr algn="l">
              <a:defRPr sz="2000" b="1">
                <a:ln w="12700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23975" y="381000"/>
            <a:ext cx="5867400" cy="408146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it-IT" smtClean="0"/>
              <a:t>Fare clic sull'icona per inserire un'immagine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19200" y="5029200"/>
            <a:ext cx="4038600" cy="1371600"/>
          </a:xfrm>
        </p:spPr>
        <p:txBody>
          <a:bodyPr/>
          <a:lstStyle>
            <a:lvl1pPr marL="0" indent="0"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9ACFE2-BA1D-4956-849D-4B77D77E6FF9}" type="datetimeFigureOut">
              <a:rPr lang="it-IT" smtClean="0"/>
              <a:t>26/09/2013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C14DF5-4CC3-4C73-A21A-077FCD183657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228600" cy="6858000"/>
          </a:xfrm>
          <a:prstGeom prst="rect">
            <a:avLst/>
          </a:prstGeom>
          <a:gradFill>
            <a:gsLst>
              <a:gs pos="0">
                <a:schemeClr val="accent1"/>
              </a:gs>
              <a:gs pos="52000">
                <a:schemeClr val="accent6">
                  <a:lumMod val="75000"/>
                </a:schemeClr>
              </a:gs>
              <a:gs pos="100000">
                <a:schemeClr val="accent6">
                  <a:lumMod val="50000"/>
                </a:schemeClr>
              </a:gs>
            </a:gsLst>
            <a:lin ang="5400000" scaled="0"/>
          </a:gradFill>
          <a:ln>
            <a:noFill/>
          </a:ln>
          <a:effectLst>
            <a:innerShdw blurRad="190500" dist="25400">
              <a:prstClr val="black">
                <a:alpha val="6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0" y="0"/>
            <a:ext cx="228600" cy="6858000"/>
          </a:xfrm>
          <a:prstGeom prst="rect">
            <a:avLst/>
          </a:prstGeom>
          <a:gradFill>
            <a:gsLst>
              <a:gs pos="0">
                <a:schemeClr val="accent1">
                  <a:lumMod val="60000"/>
                  <a:lumOff val="40000"/>
                </a:schemeClr>
              </a:gs>
              <a:gs pos="50000">
                <a:schemeClr val="accent1"/>
              </a:gs>
              <a:gs pos="100000">
                <a:schemeClr val="accent6">
                  <a:lumMod val="75000"/>
                </a:schemeClr>
              </a:gs>
            </a:gsLst>
            <a:lin ang="5400000" scaled="0"/>
          </a:gradFill>
          <a:ln>
            <a:noFill/>
          </a:ln>
          <a:effectLst>
            <a:innerShdw blurRad="190500" dist="25400">
              <a:prstClr val="black">
                <a:alpha val="6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19200" y="5257800"/>
            <a:ext cx="7239000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9200" y="838200"/>
            <a:ext cx="7467600" cy="4419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59680" y="6553200"/>
            <a:ext cx="71628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60000"/>
                    <a:lumOff val="40000"/>
                  </a:schemeClr>
                </a:solidFill>
              </a:defRPr>
            </a:lvl1pPr>
          </a:lstStyle>
          <a:p>
            <a:endParaRPr lang="it-I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86800" y="5740400"/>
            <a:ext cx="381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fld id="{95C14DF5-4CC3-4C73-A21A-077FCD183657}" type="slidenum">
              <a:rPr lang="it-IT" smtClean="0"/>
              <a:t>‹N›</a:t>
            </a:fld>
            <a:endParaRPr lang="it-IT"/>
          </a:p>
        </p:txBody>
      </p:sp>
      <p:sp>
        <p:nvSpPr>
          <p:cNvPr id="16" name="Freeform 5"/>
          <p:cNvSpPr>
            <a:spLocks/>
          </p:cNvSpPr>
          <p:nvPr/>
        </p:nvSpPr>
        <p:spPr bwMode="auto">
          <a:xfrm>
            <a:off x="8453438" y="5715000"/>
            <a:ext cx="242887" cy="431800"/>
          </a:xfrm>
          <a:custGeom>
            <a:avLst/>
            <a:gdLst/>
            <a:ahLst/>
            <a:cxnLst>
              <a:cxn ang="0">
                <a:pos x="62" y="0"/>
              </a:cxn>
              <a:cxn ang="0">
                <a:pos x="0" y="0"/>
              </a:cxn>
              <a:cxn ang="0">
                <a:pos x="89" y="136"/>
              </a:cxn>
              <a:cxn ang="0">
                <a:pos x="89" y="136"/>
              </a:cxn>
              <a:cxn ang="0">
                <a:pos x="0" y="272"/>
              </a:cxn>
              <a:cxn ang="0">
                <a:pos x="62" y="272"/>
              </a:cxn>
              <a:cxn ang="0">
                <a:pos x="153" y="136"/>
              </a:cxn>
              <a:cxn ang="0">
                <a:pos x="62" y="0"/>
              </a:cxn>
            </a:cxnLst>
            <a:rect l="0" t="0" r="r" b="b"/>
            <a:pathLst>
              <a:path w="153" h="272">
                <a:moveTo>
                  <a:pt x="62" y="0"/>
                </a:moveTo>
                <a:lnTo>
                  <a:pt x="0" y="0"/>
                </a:lnTo>
                <a:lnTo>
                  <a:pt x="89" y="136"/>
                </a:lnTo>
                <a:lnTo>
                  <a:pt x="89" y="136"/>
                </a:lnTo>
                <a:lnTo>
                  <a:pt x="0" y="272"/>
                </a:lnTo>
                <a:lnTo>
                  <a:pt x="62" y="272"/>
                </a:lnTo>
                <a:lnTo>
                  <a:pt x="153" y="136"/>
                </a:lnTo>
                <a:lnTo>
                  <a:pt x="62" y="0"/>
                </a:lnTo>
                <a:close/>
              </a:path>
            </a:pathLst>
          </a:custGeom>
          <a:solidFill>
            <a:schemeClr val="tx2">
              <a:lumMod val="60000"/>
              <a:lumOff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-1198682" y="4821116"/>
            <a:ext cx="2625969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B89ACFE2-BA1D-4956-849D-4B77D77E6FF9}" type="datetimeFigureOut">
              <a:rPr lang="it-IT" smtClean="0"/>
              <a:t>26/09/2013</a:t>
            </a:fld>
            <a:endParaRPr lang="it-IT"/>
          </a:p>
        </p:txBody>
      </p:sp>
      <p:pic>
        <p:nvPicPr>
          <p:cNvPr id="10" name="Immagine 9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4368" y="254968"/>
            <a:ext cx="1018688" cy="1005284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1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3" grpId="1" animBg="1"/>
    </p:bldLst>
  </p:timing>
  <p:txStyles>
    <p:titleStyle>
      <a:lvl1pPr algn="l" defTabSz="914400" rtl="0" eaLnBrk="1" latinLnBrk="0" hangingPunct="1">
        <a:spcBef>
          <a:spcPct val="0"/>
        </a:spcBef>
        <a:buNone/>
        <a:defRPr sz="7200" b="1" kern="1200">
          <a:ln w="12700">
            <a:solidFill>
              <a:schemeClr val="tx2"/>
            </a:solidFill>
          </a:ln>
          <a:solidFill>
            <a:schemeClr val="bg1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»"/>
        <a:defRPr sz="28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˃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Calibri" pitchFamily="34" charset="0"/>
        <a:buChar char="+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>
          <a:schemeClr val="tx1"/>
        </a:buClr>
        <a:buFont typeface="Calibri" pitchFamily="34" charset="0"/>
        <a:buChar char="&gt;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Calibri" pitchFamily="34" charset="0"/>
        <a:buChar char="+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>
          <a:schemeClr val="tx1"/>
        </a:buClr>
        <a:buFont typeface="Calibri" pitchFamily="34" charset="0"/>
        <a:buChar char="»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>
          <a:schemeClr val="tx1"/>
        </a:buClr>
        <a:buFont typeface="Calibri" pitchFamily="34" charset="0"/>
        <a:buChar char="−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Excel_97-2003_Worksheet1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9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Excel_97-2003_Worksheet2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10.emf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495296" y="1916832"/>
            <a:ext cx="7235981" cy="2161515"/>
          </a:xfrm>
        </p:spPr>
        <p:txBody>
          <a:bodyPr/>
          <a:lstStyle/>
          <a:p>
            <a:r>
              <a:rPr lang="it-IT" sz="6000" dirty="0" smtClean="0"/>
              <a:t>APPROCCI A CONFRONTO</a:t>
            </a:r>
            <a:br>
              <a:rPr lang="it-IT" sz="6000" dirty="0" smtClean="0"/>
            </a:br>
            <a:r>
              <a:rPr lang="it-IT" sz="3000" dirty="0" smtClean="0"/>
              <a:t>Esperienze e metodologie sul territorio</a:t>
            </a:r>
            <a:endParaRPr lang="it-IT" sz="3000" dirty="0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it-IT" dirty="0" smtClean="0"/>
              <a:t>Unità operativa di Psicologia </a:t>
            </a:r>
          </a:p>
          <a:p>
            <a:r>
              <a:rPr lang="it-IT" dirty="0" smtClean="0"/>
              <a:t>Distretto Centro Nord</a:t>
            </a:r>
          </a:p>
          <a:p>
            <a:r>
              <a:rPr lang="it-IT" dirty="0" smtClean="0"/>
              <a:t>Trento</a:t>
            </a:r>
            <a:endParaRPr lang="it-IT" dirty="0"/>
          </a:p>
        </p:txBody>
      </p:sp>
      <p:pic>
        <p:nvPicPr>
          <p:cNvPr id="4" name="Immagin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640" y="4889051"/>
            <a:ext cx="2161309" cy="1296785"/>
          </a:xfrm>
          <a:prstGeom prst="rect">
            <a:avLst/>
          </a:prstGeom>
        </p:spPr>
      </p:pic>
      <p:sp>
        <p:nvSpPr>
          <p:cNvPr id="5" name="CasellaDiTesto 4"/>
          <p:cNvSpPr txBox="1"/>
          <p:nvPr/>
        </p:nvSpPr>
        <p:spPr>
          <a:xfrm>
            <a:off x="5580112" y="4080908"/>
            <a:ext cx="22322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dottor Ernesto Rosati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7897058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7723956" cy="666328"/>
          </a:xfrm>
        </p:spPr>
        <p:txBody>
          <a:bodyPr/>
          <a:lstStyle/>
          <a:p>
            <a:r>
              <a:rPr lang="it-IT" sz="3200" dirty="0" smtClean="0"/>
              <a:t>Cultura-formazione… background culturale</a:t>
            </a:r>
            <a:endParaRPr lang="it-IT" sz="320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67544" y="1268760"/>
            <a:ext cx="7467600" cy="1800200"/>
          </a:xfrm>
        </p:spPr>
        <p:txBody>
          <a:bodyPr>
            <a:normAutofit/>
          </a:bodyPr>
          <a:lstStyle/>
          <a:p>
            <a:pPr lvl="0">
              <a:buFont typeface="Arial"/>
              <a:buChar char="-"/>
              <a:tabLst>
                <a:tab pos="457200" algn="l"/>
              </a:tabLst>
            </a:pPr>
            <a:endParaRPr lang="it-IT" b="1" i="1" dirty="0" smtClean="0">
              <a:solidFill>
                <a:srgbClr val="666666"/>
              </a:solidFill>
              <a:latin typeface="Arial"/>
              <a:ea typeface="Times New Roman"/>
            </a:endParaRPr>
          </a:p>
          <a:p>
            <a:pPr lvl="0">
              <a:buFont typeface="Arial"/>
              <a:buChar char="-"/>
              <a:tabLst>
                <a:tab pos="457200" algn="l"/>
              </a:tabLst>
            </a:pPr>
            <a:r>
              <a:rPr lang="it-IT" sz="2600" dirty="0"/>
              <a:t>Corsi e seminari anche presso la Cooperativa Crinali di Milano</a:t>
            </a:r>
          </a:p>
        </p:txBody>
      </p:sp>
      <p:sp>
        <p:nvSpPr>
          <p:cNvPr id="4" name="Rettangolo 3"/>
          <p:cNvSpPr/>
          <p:nvPr/>
        </p:nvSpPr>
        <p:spPr>
          <a:xfrm>
            <a:off x="971600" y="5013176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it-IT" dirty="0" smtClean="0"/>
              <a:t>Cooperativa Sociale Crinali - Corso di Porta Nuova 32, 20121 Milano, Italia</a:t>
            </a:r>
          </a:p>
          <a:p>
            <a:r>
              <a:rPr lang="it-IT" dirty="0" smtClean="0"/>
              <a:t>T +39 02 62 69 09 32 \ F +39 02 45 47 59 19</a:t>
            </a:r>
          </a:p>
          <a:p>
            <a:r>
              <a:rPr lang="it-IT" dirty="0" smtClean="0"/>
              <a:t>info@coopcrinali.it</a:t>
            </a:r>
            <a:endParaRPr lang="it-IT" dirty="0"/>
          </a:p>
        </p:txBody>
      </p:sp>
      <p:pic>
        <p:nvPicPr>
          <p:cNvPr id="5" name="Immagin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1231" y="2802872"/>
            <a:ext cx="4153846" cy="22103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53752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7723956" cy="666328"/>
          </a:xfrm>
        </p:spPr>
        <p:txBody>
          <a:bodyPr/>
          <a:lstStyle/>
          <a:p>
            <a:r>
              <a:rPr lang="it-IT" sz="3200" dirty="0" smtClean="0"/>
              <a:t>Dati utenti   2012  e  2013</a:t>
            </a:r>
            <a:endParaRPr lang="it-IT" sz="320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67544" y="1268760"/>
            <a:ext cx="7920880" cy="5040560"/>
          </a:xfrm>
        </p:spPr>
        <p:txBody>
          <a:bodyPr>
            <a:normAutofit/>
          </a:bodyPr>
          <a:lstStyle/>
          <a:p>
            <a:pPr marL="0" lvl="0" indent="0">
              <a:buNone/>
              <a:tabLst>
                <a:tab pos="457200" algn="l"/>
              </a:tabLst>
            </a:pPr>
            <a:r>
              <a:rPr lang="it-IT" sz="2600" dirty="0"/>
              <a:t>Ambulatori distrettuali dell’unità </a:t>
            </a:r>
            <a:r>
              <a:rPr lang="it-IT" sz="2600" dirty="0" smtClean="0"/>
              <a:t>operativa di Psicologia</a:t>
            </a:r>
            <a:endParaRPr lang="it-IT" sz="2600" dirty="0"/>
          </a:p>
        </p:txBody>
      </p:sp>
      <p:graphicFrame>
        <p:nvGraphicFramePr>
          <p:cNvPr id="5" name="Oggetto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06208184"/>
              </p:ext>
            </p:extLst>
          </p:nvPr>
        </p:nvGraphicFramePr>
        <p:xfrm>
          <a:off x="747713" y="2060848"/>
          <a:ext cx="7648575" cy="2667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8" name="Foglio di lavoro" r:id="rId3" imgW="7648544" imgH="2667000" progId="Excel.Sheet.8">
                  <p:embed/>
                </p:oleObj>
              </mc:Choice>
              <mc:Fallback>
                <p:oleObj name="Foglio di lavoro" r:id="rId3" imgW="7648544" imgH="2667000" progId="Excel.Sheet.8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747713" y="2060848"/>
                        <a:ext cx="7648575" cy="2667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9036761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7723956" cy="666328"/>
          </a:xfrm>
        </p:spPr>
        <p:txBody>
          <a:bodyPr/>
          <a:lstStyle/>
          <a:p>
            <a:r>
              <a:rPr lang="it-IT" sz="3200" dirty="0" smtClean="0"/>
              <a:t>Dati utenti   2012  e  2013</a:t>
            </a:r>
            <a:endParaRPr lang="it-IT" sz="320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67544" y="1268760"/>
            <a:ext cx="7467600" cy="5040560"/>
          </a:xfrm>
        </p:spPr>
        <p:txBody>
          <a:bodyPr>
            <a:normAutofit/>
          </a:bodyPr>
          <a:lstStyle/>
          <a:p>
            <a:pPr marL="0" lvl="0" indent="0">
              <a:buNone/>
              <a:tabLst>
                <a:tab pos="457200" algn="l"/>
              </a:tabLst>
            </a:pPr>
            <a:r>
              <a:rPr lang="it-IT" sz="2600" dirty="0"/>
              <a:t>Area di psicologia dei consultori</a:t>
            </a:r>
          </a:p>
        </p:txBody>
      </p:sp>
      <p:graphicFrame>
        <p:nvGraphicFramePr>
          <p:cNvPr id="6" name="Oggetto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63915737"/>
              </p:ext>
            </p:extLst>
          </p:nvPr>
        </p:nvGraphicFramePr>
        <p:xfrm>
          <a:off x="747713" y="1952625"/>
          <a:ext cx="7648575" cy="2952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1" name="Foglio di lavoro" r:id="rId3" imgW="7648544" imgH="2952885" progId="Excel.Sheet.8">
                  <p:embed/>
                </p:oleObj>
              </mc:Choice>
              <mc:Fallback>
                <p:oleObj name="Foglio di lavoro" r:id="rId3" imgW="7648544" imgH="2952885" progId="Excel.Sheet.8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747713" y="1952625"/>
                        <a:ext cx="7648575" cy="29527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2032397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7723956" cy="666328"/>
          </a:xfrm>
        </p:spPr>
        <p:txBody>
          <a:bodyPr/>
          <a:lstStyle/>
          <a:p>
            <a:r>
              <a:rPr lang="it-IT" altLang="it-IT" sz="3200" dirty="0"/>
              <a:t/>
            </a:r>
            <a:br>
              <a:rPr lang="it-IT" altLang="it-IT" sz="3200" dirty="0"/>
            </a:br>
            <a:r>
              <a:rPr lang="it-IT" altLang="it-IT" sz="3200" dirty="0"/>
              <a:t>Unità Operativa di Psicologia 1 </a:t>
            </a:r>
            <a:endParaRPr lang="it-IT" sz="320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67544" y="1268760"/>
            <a:ext cx="7467600" cy="5040560"/>
          </a:xfrm>
        </p:spPr>
        <p:txBody>
          <a:bodyPr>
            <a:normAutofit/>
          </a:bodyPr>
          <a:lstStyle/>
          <a:p>
            <a:pPr marL="0" lvl="0" indent="0" algn="ctr">
              <a:buNone/>
              <a:tabLst>
                <a:tab pos="457200" algn="l"/>
              </a:tabLst>
            </a:pPr>
            <a:endParaRPr lang="it-IT" dirty="0" smtClean="0">
              <a:latin typeface="Times New Roman"/>
              <a:ea typeface="Times New Roman"/>
            </a:endParaRPr>
          </a:p>
          <a:p>
            <a:pPr marL="0" lvl="0" indent="0" algn="ctr">
              <a:buNone/>
              <a:tabLst>
                <a:tab pos="457200" algn="l"/>
              </a:tabLst>
            </a:pPr>
            <a:endParaRPr lang="it-IT" dirty="0">
              <a:latin typeface="Times New Roman"/>
              <a:ea typeface="Times New Roman"/>
            </a:endParaRPr>
          </a:p>
          <a:p>
            <a:pPr marL="0" lvl="0" indent="0" algn="ctr">
              <a:buNone/>
              <a:tabLst>
                <a:tab pos="457200" algn="l"/>
              </a:tabLst>
            </a:pPr>
            <a:endParaRPr lang="it-IT" dirty="0" smtClean="0">
              <a:latin typeface="Times New Roman"/>
              <a:ea typeface="Times New Roman"/>
            </a:endParaRPr>
          </a:p>
          <a:p>
            <a:pPr marL="0" lvl="0" indent="0">
              <a:buNone/>
              <a:tabLst>
                <a:tab pos="457200" algn="l"/>
              </a:tabLst>
            </a:pPr>
            <a:r>
              <a:rPr lang="it-IT" sz="2600" dirty="0"/>
              <a:t>Dati relativi alla popolazione italiana e straniera negli anni 2012/2013 presso le Unità Operativa e i Consultori</a:t>
            </a:r>
          </a:p>
          <a:p>
            <a:pPr marL="0" lvl="0" indent="0" algn="ctr">
              <a:buNone/>
              <a:tabLst>
                <a:tab pos="457200" algn="l"/>
              </a:tabLst>
            </a:pPr>
            <a:endParaRPr lang="it-IT" dirty="0">
              <a:effectLst/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41958171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Segnaposto contenut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8243457"/>
              </p:ext>
            </p:extLst>
          </p:nvPr>
        </p:nvGraphicFramePr>
        <p:xfrm>
          <a:off x="1066916" y="1484784"/>
          <a:ext cx="7696423" cy="18414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03274"/>
                <a:gridCol w="1373505"/>
                <a:gridCol w="903274"/>
                <a:gridCol w="903274"/>
                <a:gridCol w="903274"/>
                <a:gridCol w="903274"/>
                <a:gridCol w="903274"/>
                <a:gridCol w="903274"/>
              </a:tblGrid>
              <a:tr h="330815">
                <a:tc gridSpan="8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it-IT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Utenti Unità Operativa</a:t>
                      </a:r>
                      <a:endParaRPr kumimoji="0" lang="it-IT" altLang="it-IT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330815">
                <a:tc rowSpan="4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it-IT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Utenti in carico </a:t>
                      </a:r>
                      <a:endParaRPr kumimoji="0" lang="it-IT" altLang="it-IT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/>
                </a:tc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it-IT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Gruppi di età </a:t>
                      </a:r>
                      <a:endParaRPr kumimoji="0" lang="it-IT" altLang="it-IT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/>
                </a:tc>
                <a:tc gridSpan="3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it-IT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2012 (gen-dicembre)</a:t>
                      </a:r>
                      <a:endParaRPr kumimoji="0" lang="it-IT" altLang="it-IT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gridSpan="3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it-IT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2013 (gen-agosto) </a:t>
                      </a:r>
                      <a:endParaRPr kumimoji="0" lang="it-IT" altLang="it-IT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462235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it-IT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TOTALI</a:t>
                      </a:r>
                      <a:endParaRPr kumimoji="0" lang="it-IT" altLang="it-IT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it-IT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italiani %</a:t>
                      </a:r>
                      <a:endParaRPr kumimoji="0" lang="it-IT" altLang="it-IT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it-IT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stranieri %</a:t>
                      </a:r>
                      <a:endParaRPr kumimoji="0" lang="it-IT" altLang="it-IT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it-IT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TOTALI</a:t>
                      </a:r>
                      <a:endParaRPr kumimoji="0" lang="it-IT" altLang="it-IT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it-IT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italiani %</a:t>
                      </a:r>
                      <a:endParaRPr kumimoji="0" lang="it-IT" altLang="it-IT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it-IT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stranieri %</a:t>
                      </a:r>
                      <a:endParaRPr kumimoji="0" lang="it-IT" altLang="it-IT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/>
                </a:tc>
              </a:tr>
              <a:tr h="330815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it-IT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Totali</a:t>
                      </a:r>
                      <a:endParaRPr kumimoji="0" lang="it-IT" altLang="it-IT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it-IT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3134</a:t>
                      </a:r>
                      <a:endParaRPr kumimoji="0" lang="it-IT" altLang="it-IT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it-IT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93,3</a:t>
                      </a:r>
                      <a:endParaRPr kumimoji="0" lang="it-IT" altLang="it-IT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it-IT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6,7</a:t>
                      </a:r>
                      <a:endParaRPr kumimoji="0" lang="it-IT" altLang="it-IT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it-IT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2426</a:t>
                      </a:r>
                      <a:endParaRPr kumimoji="0" lang="it-IT" altLang="it-IT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it-IT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91,7</a:t>
                      </a:r>
                      <a:endParaRPr kumimoji="0" lang="it-IT" altLang="it-IT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it-IT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8,3</a:t>
                      </a:r>
                      <a:endParaRPr kumimoji="0" lang="it-IT" altLang="it-IT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/>
                </a:tc>
              </a:tr>
              <a:tr h="330815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it-IT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14-24</a:t>
                      </a:r>
                      <a:endParaRPr kumimoji="0" lang="it-IT" altLang="it-IT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it-IT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531</a:t>
                      </a:r>
                      <a:endParaRPr kumimoji="0" lang="it-IT" altLang="it-IT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it-IT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89,3</a:t>
                      </a:r>
                      <a:endParaRPr kumimoji="0" lang="it-IT" altLang="it-IT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it-IT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10,7</a:t>
                      </a:r>
                      <a:endParaRPr kumimoji="0" lang="it-IT" altLang="it-IT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it-IT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412</a:t>
                      </a:r>
                      <a:endParaRPr kumimoji="0" lang="it-IT" altLang="it-IT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it-IT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89,1</a:t>
                      </a:r>
                      <a:endParaRPr kumimoji="0" lang="it-IT" altLang="it-IT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it-IT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10,9</a:t>
                      </a:r>
                      <a:endParaRPr kumimoji="0" lang="it-IT" altLang="it-IT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/>
                </a:tc>
              </a:tr>
            </a:tbl>
          </a:graphicData>
        </a:graphic>
      </p:graphicFrame>
      <p:sp>
        <p:nvSpPr>
          <p:cNvPr id="5" name="CasellaDiTesto 4"/>
          <p:cNvSpPr txBox="1"/>
          <p:nvPr/>
        </p:nvSpPr>
        <p:spPr>
          <a:xfrm>
            <a:off x="1115616" y="3429000"/>
            <a:ext cx="7272808" cy="15327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</a:pPr>
            <a:r>
              <a:rPr lang="it-IT" altLang="it-IT" sz="2600" dirty="0">
                <a:solidFill>
                  <a:schemeClr val="tx2"/>
                </a:solidFill>
              </a:rPr>
              <a:t>Come si vede la % di pazienti stranieri nella fascia 14-24 che accede ai servizi di Psicologia è maggiore se la stessa percentuale si calcola sulla popolazione complessiva Nella fascia 14-24 arriva al 10,9% </a:t>
            </a:r>
          </a:p>
        </p:txBody>
      </p:sp>
    </p:spTree>
    <p:extLst>
      <p:ext uri="{BB962C8B-B14F-4D97-AF65-F5344CB8AC3E}">
        <p14:creationId xmlns:p14="http://schemas.microsoft.com/office/powerpoint/2010/main" val="41295875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Segnaposto contenut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57590082"/>
              </p:ext>
            </p:extLst>
          </p:nvPr>
        </p:nvGraphicFramePr>
        <p:xfrm>
          <a:off x="1066916" y="1484784"/>
          <a:ext cx="7226192" cy="18414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03274"/>
                <a:gridCol w="903274"/>
                <a:gridCol w="903274"/>
                <a:gridCol w="903274"/>
                <a:gridCol w="903274"/>
                <a:gridCol w="903274"/>
                <a:gridCol w="903274"/>
                <a:gridCol w="903274"/>
              </a:tblGrid>
              <a:tr h="330815">
                <a:tc gridSpan="8"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it-IT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Utenti Unità Operativa</a:t>
                      </a:r>
                      <a:endParaRPr kumimoji="0" lang="it-IT" altLang="it-IT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330815">
                <a:tc rowSpan="4"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it-IT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Utenti nuovi</a:t>
                      </a:r>
                      <a:endParaRPr kumimoji="0" lang="it-IT" altLang="it-IT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/>
                </a:tc>
                <a:tc rowSpan="2"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it-IT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Gruppi di età </a:t>
                      </a:r>
                      <a:endParaRPr kumimoji="0" lang="it-IT" altLang="it-IT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/>
                </a:tc>
                <a:tc gridSpan="3"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it-IT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2012 (gen-dicembre)</a:t>
                      </a:r>
                      <a:endParaRPr kumimoji="0" lang="it-IT" altLang="it-IT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gridSpan="3"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it-IT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2013 (gen-agosto) </a:t>
                      </a:r>
                      <a:endParaRPr kumimoji="0" lang="it-IT" altLang="it-IT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462235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it-IT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TOTALI</a:t>
                      </a:r>
                      <a:endParaRPr kumimoji="0" lang="it-IT" altLang="it-IT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it-IT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Italiani %</a:t>
                      </a:r>
                      <a:endParaRPr kumimoji="0" lang="it-IT" altLang="it-IT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it-IT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stranieri %</a:t>
                      </a:r>
                      <a:endParaRPr kumimoji="0" lang="it-IT" altLang="it-IT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it-IT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TOTALI</a:t>
                      </a:r>
                      <a:endParaRPr kumimoji="0" lang="it-IT" altLang="it-IT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it-IT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italiani %</a:t>
                      </a:r>
                      <a:endParaRPr kumimoji="0" lang="it-IT" altLang="it-IT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it-IT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stranieri %</a:t>
                      </a:r>
                      <a:endParaRPr kumimoji="0" lang="it-IT" altLang="it-IT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/>
                </a:tc>
              </a:tr>
              <a:tr h="330815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it-IT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Totali </a:t>
                      </a:r>
                      <a:endParaRPr kumimoji="0" lang="it-IT" altLang="it-IT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/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it-IT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1884</a:t>
                      </a:r>
                      <a:endParaRPr kumimoji="0" lang="it-IT" altLang="it-IT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/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it-IT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93,2</a:t>
                      </a:r>
                      <a:endParaRPr kumimoji="0" lang="it-IT" altLang="it-IT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/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it-IT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6,8</a:t>
                      </a:r>
                      <a:endParaRPr kumimoji="0" lang="it-IT" altLang="it-IT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/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it-IT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1301</a:t>
                      </a:r>
                      <a:endParaRPr kumimoji="0" lang="it-IT" altLang="it-IT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/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it-IT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91,2</a:t>
                      </a:r>
                      <a:endParaRPr kumimoji="0" lang="it-IT" altLang="it-IT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/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it-IT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8,8</a:t>
                      </a:r>
                      <a:endParaRPr kumimoji="0" lang="it-IT" altLang="it-IT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/>
                </a:tc>
              </a:tr>
              <a:tr h="330815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it-IT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14-24</a:t>
                      </a:r>
                      <a:endParaRPr kumimoji="0" lang="it-IT" altLang="it-IT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/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it-IT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268</a:t>
                      </a:r>
                      <a:endParaRPr kumimoji="0" lang="it-IT" altLang="it-IT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/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it-IT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90,3</a:t>
                      </a:r>
                      <a:endParaRPr kumimoji="0" lang="it-IT" altLang="it-IT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/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it-IT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9,7</a:t>
                      </a:r>
                      <a:endParaRPr kumimoji="0" lang="it-IT" altLang="it-IT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/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it-IT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181</a:t>
                      </a:r>
                      <a:endParaRPr kumimoji="0" lang="it-IT" altLang="it-IT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/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it-IT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85,6</a:t>
                      </a:r>
                      <a:endParaRPr kumimoji="0" lang="it-IT" altLang="it-IT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/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it-IT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14,4</a:t>
                      </a:r>
                      <a:endParaRPr kumimoji="0" lang="it-IT" altLang="it-IT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/>
                </a:tc>
              </a:tr>
            </a:tbl>
          </a:graphicData>
        </a:graphic>
      </p:graphicFrame>
      <p:sp>
        <p:nvSpPr>
          <p:cNvPr id="5" name="CasellaDiTesto 4"/>
          <p:cNvSpPr txBox="1"/>
          <p:nvPr/>
        </p:nvSpPr>
        <p:spPr>
          <a:xfrm>
            <a:off x="1043608" y="3429000"/>
            <a:ext cx="7272808" cy="18928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</a:pPr>
            <a:r>
              <a:rPr lang="it-IT" altLang="it-IT" sz="2600" dirty="0">
                <a:solidFill>
                  <a:schemeClr val="tx2"/>
                </a:solidFill>
              </a:rPr>
              <a:t>La stessa situazione si verifica per quanto riguarda la nuova utenza in termini ancora più significativi, sulla fascia 14-24 (14,4% nel 2013)  segnando un importante aumento della nuova utenza di origine straniera</a:t>
            </a:r>
          </a:p>
        </p:txBody>
      </p:sp>
    </p:spTree>
    <p:extLst>
      <p:ext uri="{BB962C8B-B14F-4D97-AF65-F5344CB8AC3E}">
        <p14:creationId xmlns:p14="http://schemas.microsoft.com/office/powerpoint/2010/main" val="27072538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Segnaposto contenut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33972240"/>
              </p:ext>
            </p:extLst>
          </p:nvPr>
        </p:nvGraphicFramePr>
        <p:xfrm>
          <a:off x="467544" y="1484784"/>
          <a:ext cx="8424936" cy="187220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03565"/>
                <a:gridCol w="902669"/>
                <a:gridCol w="1053117"/>
                <a:gridCol w="1053117"/>
                <a:gridCol w="1053117"/>
                <a:gridCol w="1053117"/>
                <a:gridCol w="1053117"/>
                <a:gridCol w="1053117"/>
              </a:tblGrid>
              <a:tr h="336346">
                <a:tc gridSpan="8"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it-IT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CONSULTORI (utenti visti da Psicologi) </a:t>
                      </a:r>
                      <a:endParaRPr kumimoji="0" lang="it-IT" altLang="it-IT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336346"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it-IT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it-IT" altLang="it-IT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/>
                </a:tc>
                <a:tc rowSpan="2"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it-IT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Gruppi di età </a:t>
                      </a:r>
                      <a:endParaRPr kumimoji="0" lang="it-IT" altLang="it-IT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/>
                </a:tc>
                <a:tc gridSpan="3"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it-IT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2012 (</a:t>
                      </a:r>
                      <a:r>
                        <a:rPr kumimoji="0" lang="it-IT" altLang="it-IT" sz="1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gen</a:t>
                      </a:r>
                      <a:r>
                        <a:rPr kumimoji="0" lang="it-IT" altLang="it-IT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-dicembre)</a:t>
                      </a:r>
                      <a:endParaRPr kumimoji="0" lang="it-IT" altLang="it-IT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gridSpan="3"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it-IT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2013 (gen-agosto) </a:t>
                      </a:r>
                      <a:endParaRPr kumimoji="0" lang="it-IT" altLang="it-IT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526823">
                <a:tc rowSpan="3"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it-IT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Utenti in carico </a:t>
                      </a:r>
                      <a:endParaRPr kumimoji="0" lang="it-IT" altLang="it-IT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it-IT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TOTALI</a:t>
                      </a:r>
                      <a:endParaRPr kumimoji="0" lang="it-IT" altLang="it-IT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it-IT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italiani %</a:t>
                      </a:r>
                      <a:endParaRPr kumimoji="0" lang="it-IT" altLang="it-IT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it-IT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stranieri %</a:t>
                      </a:r>
                      <a:endParaRPr kumimoji="0" lang="it-IT" altLang="it-IT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it-IT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TOTALI</a:t>
                      </a:r>
                      <a:endParaRPr kumimoji="0" lang="it-IT" altLang="it-IT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it-IT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italiani %</a:t>
                      </a:r>
                      <a:endParaRPr kumimoji="0" lang="it-IT" altLang="it-IT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it-IT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stranieri %</a:t>
                      </a:r>
                      <a:endParaRPr kumimoji="0" lang="it-IT" altLang="it-IT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/>
                </a:tc>
              </a:tr>
              <a:tr h="336346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it-IT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Totali</a:t>
                      </a:r>
                      <a:endParaRPr kumimoji="0" lang="it-IT" altLang="it-IT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/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it-IT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906</a:t>
                      </a:r>
                      <a:endParaRPr kumimoji="0" lang="it-IT" altLang="it-IT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/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it-IT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91,9</a:t>
                      </a:r>
                      <a:endParaRPr kumimoji="0" lang="it-IT" altLang="it-IT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/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it-IT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8,1</a:t>
                      </a:r>
                      <a:endParaRPr kumimoji="0" lang="it-IT" altLang="it-IT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/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it-IT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685</a:t>
                      </a:r>
                      <a:endParaRPr kumimoji="0" lang="it-IT" altLang="it-IT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/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it-IT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89,6</a:t>
                      </a:r>
                      <a:endParaRPr kumimoji="0" lang="it-IT" altLang="it-IT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/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it-IT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10,4</a:t>
                      </a:r>
                      <a:endParaRPr kumimoji="0" lang="it-IT" altLang="it-IT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/>
                </a:tc>
              </a:tr>
              <a:tr h="336346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it-IT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14-24</a:t>
                      </a:r>
                      <a:endParaRPr kumimoji="0" lang="it-IT" altLang="it-IT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/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it-IT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187</a:t>
                      </a:r>
                      <a:endParaRPr kumimoji="0" lang="it-IT" altLang="it-IT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/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it-IT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89,3</a:t>
                      </a:r>
                      <a:endParaRPr kumimoji="0" lang="it-IT" altLang="it-IT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/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it-IT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10,7</a:t>
                      </a:r>
                      <a:endParaRPr kumimoji="0" lang="it-IT" altLang="it-IT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/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it-IT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144</a:t>
                      </a:r>
                      <a:endParaRPr kumimoji="0" lang="it-IT" altLang="it-IT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/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it-IT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87,4</a:t>
                      </a:r>
                      <a:endParaRPr kumimoji="0" lang="it-IT" altLang="it-IT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/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it-IT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13,3</a:t>
                      </a:r>
                      <a:endParaRPr kumimoji="0" lang="it-IT" altLang="it-IT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/>
                </a:tc>
              </a:tr>
            </a:tbl>
          </a:graphicData>
        </a:graphic>
      </p:graphicFrame>
      <p:sp>
        <p:nvSpPr>
          <p:cNvPr id="5" name="CasellaDiTesto 4"/>
          <p:cNvSpPr txBox="1"/>
          <p:nvPr/>
        </p:nvSpPr>
        <p:spPr>
          <a:xfrm>
            <a:off x="1043608" y="3400877"/>
            <a:ext cx="7704856" cy="81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</a:pPr>
            <a:r>
              <a:rPr lang="it-IT" altLang="it-IT" sz="2600" dirty="0">
                <a:solidFill>
                  <a:schemeClr val="tx2"/>
                </a:solidFill>
              </a:rPr>
              <a:t>Se analizziamo i dati dei consultori notiamo che si conferma questa tendenza in misura maggiore</a:t>
            </a:r>
          </a:p>
        </p:txBody>
      </p:sp>
    </p:spTree>
    <p:extLst>
      <p:ext uri="{BB962C8B-B14F-4D97-AF65-F5344CB8AC3E}">
        <p14:creationId xmlns:p14="http://schemas.microsoft.com/office/powerpoint/2010/main" val="2187434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Segnaposto contenut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16201114"/>
              </p:ext>
            </p:extLst>
          </p:nvPr>
        </p:nvGraphicFramePr>
        <p:xfrm>
          <a:off x="467544" y="1484784"/>
          <a:ext cx="8424936" cy="187220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03565"/>
                <a:gridCol w="902669"/>
                <a:gridCol w="1053117"/>
                <a:gridCol w="1053117"/>
                <a:gridCol w="1053117"/>
                <a:gridCol w="1053117"/>
                <a:gridCol w="1053117"/>
                <a:gridCol w="1053117"/>
              </a:tblGrid>
              <a:tr h="336346">
                <a:tc gridSpan="8"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it-IT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CONSULTORI (utenti visti da Psicologi) </a:t>
                      </a:r>
                      <a:endParaRPr kumimoji="0" lang="it-IT" altLang="it-IT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336346"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it-IT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it-IT" altLang="it-IT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/>
                </a:tc>
                <a:tc rowSpan="2"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it-IT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Gruppi di età </a:t>
                      </a:r>
                      <a:endParaRPr kumimoji="0" lang="it-IT" altLang="it-IT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/>
                </a:tc>
                <a:tc gridSpan="3"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it-IT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2012 (</a:t>
                      </a:r>
                      <a:r>
                        <a:rPr kumimoji="0" lang="it-IT" altLang="it-IT" sz="1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gen</a:t>
                      </a:r>
                      <a:r>
                        <a:rPr kumimoji="0" lang="it-IT" altLang="it-IT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-dicembre)</a:t>
                      </a:r>
                      <a:endParaRPr kumimoji="0" lang="it-IT" altLang="it-IT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gridSpan="3"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it-IT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2013 (gen-agosto) </a:t>
                      </a:r>
                      <a:endParaRPr kumimoji="0" lang="it-IT" altLang="it-IT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526823">
                <a:tc rowSpan="3"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it-IT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Utenti nuovi</a:t>
                      </a:r>
                      <a:endParaRPr kumimoji="0" lang="it-IT" altLang="it-IT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it-IT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TOTALI</a:t>
                      </a:r>
                      <a:endParaRPr kumimoji="0" lang="it-IT" altLang="it-IT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it-IT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italiani %</a:t>
                      </a:r>
                      <a:endParaRPr kumimoji="0" lang="it-IT" altLang="it-IT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it-IT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stranieri %</a:t>
                      </a:r>
                      <a:endParaRPr kumimoji="0" lang="it-IT" altLang="it-IT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it-IT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TOTALI</a:t>
                      </a:r>
                      <a:endParaRPr kumimoji="0" lang="it-IT" altLang="it-IT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it-IT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italiani %</a:t>
                      </a:r>
                      <a:endParaRPr kumimoji="0" lang="it-IT" altLang="it-IT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it-IT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stranieri %</a:t>
                      </a:r>
                      <a:endParaRPr kumimoji="0" lang="it-IT" altLang="it-IT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/>
                </a:tc>
              </a:tr>
              <a:tr h="336346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it-IT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Totali </a:t>
                      </a:r>
                      <a:endParaRPr kumimoji="0" lang="it-IT" altLang="it-IT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/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it-IT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646</a:t>
                      </a:r>
                      <a:endParaRPr kumimoji="0" lang="it-IT" altLang="it-IT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/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it-IT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85,0</a:t>
                      </a:r>
                      <a:endParaRPr kumimoji="0" lang="it-IT" altLang="it-IT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/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it-IT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7,6</a:t>
                      </a:r>
                      <a:endParaRPr kumimoji="0" lang="it-IT" altLang="it-IT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/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it-IT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438</a:t>
                      </a:r>
                      <a:endParaRPr kumimoji="0" lang="it-IT" altLang="it-IT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/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it-IT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89,0</a:t>
                      </a:r>
                      <a:endParaRPr kumimoji="0" lang="it-IT" altLang="it-IT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/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it-IT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11,0</a:t>
                      </a:r>
                      <a:endParaRPr kumimoji="0" lang="it-IT" altLang="it-IT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/>
                </a:tc>
              </a:tr>
              <a:tr h="336346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it-IT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14-24</a:t>
                      </a:r>
                      <a:endParaRPr kumimoji="0" lang="it-IT" altLang="it-IT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/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it-IT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134</a:t>
                      </a:r>
                      <a:endParaRPr kumimoji="0" lang="it-IT" altLang="it-IT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/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it-IT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86,6</a:t>
                      </a:r>
                      <a:endParaRPr kumimoji="0" lang="it-IT" altLang="it-IT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/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it-IT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13,4</a:t>
                      </a:r>
                      <a:endParaRPr kumimoji="0" lang="it-IT" altLang="it-IT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/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it-IT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93</a:t>
                      </a:r>
                      <a:endParaRPr kumimoji="0" lang="it-IT" altLang="it-IT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/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it-IT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82,8</a:t>
                      </a:r>
                      <a:endParaRPr kumimoji="0" lang="it-IT" altLang="it-IT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/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it-IT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17,2</a:t>
                      </a:r>
                      <a:endParaRPr kumimoji="0" lang="it-IT" altLang="it-IT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/>
                </a:tc>
              </a:tr>
            </a:tbl>
          </a:graphicData>
        </a:graphic>
      </p:graphicFrame>
      <p:sp>
        <p:nvSpPr>
          <p:cNvPr id="5" name="CasellaDiTesto 4"/>
          <p:cNvSpPr txBox="1"/>
          <p:nvPr/>
        </p:nvSpPr>
        <p:spPr>
          <a:xfrm>
            <a:off x="683568" y="3429000"/>
            <a:ext cx="8064896" cy="11726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Font typeface="Arial"/>
              <a:buChar char="-"/>
              <a:tabLst>
                <a:tab pos="457200" algn="l"/>
              </a:tabLst>
            </a:pPr>
            <a:r>
              <a:rPr lang="it-IT" altLang="it-IT" sz="2600" dirty="0">
                <a:solidFill>
                  <a:schemeClr val="tx2"/>
                </a:solidFill>
              </a:rPr>
              <a:t>Nel 2013 l’utenza dello </a:t>
            </a:r>
            <a:r>
              <a:rPr lang="it-IT" altLang="it-IT" sz="2600" dirty="0" smtClean="0">
                <a:solidFill>
                  <a:schemeClr val="tx2"/>
                </a:solidFill>
              </a:rPr>
              <a:t>psicologo </a:t>
            </a:r>
            <a:r>
              <a:rPr lang="it-IT" altLang="it-IT" sz="2600" dirty="0">
                <a:solidFill>
                  <a:schemeClr val="tx2"/>
                </a:solidFill>
              </a:rPr>
              <a:t>14-24 presso i Consultori è per il  17, 2% straniera contro il 13,4 dell’anno 2012 (ed è un dato dei primi 8 mesi dell’anno) </a:t>
            </a:r>
          </a:p>
        </p:txBody>
      </p:sp>
    </p:spTree>
    <p:extLst>
      <p:ext uri="{BB962C8B-B14F-4D97-AF65-F5344CB8AC3E}">
        <p14:creationId xmlns:p14="http://schemas.microsoft.com/office/powerpoint/2010/main" val="4229642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7723956" cy="666328"/>
          </a:xfrm>
        </p:spPr>
        <p:txBody>
          <a:bodyPr/>
          <a:lstStyle/>
          <a:p>
            <a:r>
              <a:rPr lang="it-IT" sz="3200" dirty="0" smtClean="0"/>
              <a:t>Riflessioni</a:t>
            </a:r>
            <a:endParaRPr lang="it-IT" sz="320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67544" y="1268760"/>
            <a:ext cx="7467600" cy="5040560"/>
          </a:xfrm>
        </p:spPr>
        <p:txBody>
          <a:bodyPr>
            <a:normAutofit fontScale="92500" lnSpcReduction="10000"/>
          </a:bodyPr>
          <a:lstStyle/>
          <a:p>
            <a:pPr lvl="0">
              <a:buFont typeface="Arial"/>
              <a:buChar char="-"/>
              <a:tabLst>
                <a:tab pos="457200" algn="l"/>
              </a:tabLst>
            </a:pPr>
            <a:r>
              <a:rPr lang="it-IT" dirty="0" smtClean="0"/>
              <a:t>I ragazzi di origine straniera che accedono ai servizi di psicologia dell’unità operativa sono in continuo aumento.</a:t>
            </a:r>
          </a:p>
          <a:p>
            <a:pPr lvl="0">
              <a:buFont typeface="Arial"/>
              <a:buChar char="-"/>
              <a:tabLst>
                <a:tab pos="457200" algn="l"/>
              </a:tabLst>
            </a:pPr>
            <a:r>
              <a:rPr lang="it-IT" dirty="0" smtClean="0"/>
              <a:t>Se all’inizio, le prime richieste sono state più nell’ambito dell’integrazione scolastica, si è verificato poi un aumento di richieste relative a sofferenza psichica espressa con:</a:t>
            </a:r>
          </a:p>
          <a:p>
            <a:pPr lvl="0">
              <a:buFont typeface="Arial"/>
              <a:buChar char="-"/>
              <a:tabLst>
                <a:tab pos="457200" algn="l"/>
              </a:tabLst>
            </a:pPr>
            <a:r>
              <a:rPr lang="it-IT" dirty="0" smtClean="0"/>
              <a:t>ansia</a:t>
            </a:r>
          </a:p>
          <a:p>
            <a:pPr lvl="0">
              <a:buFont typeface="Arial"/>
              <a:buChar char="-"/>
              <a:tabLst>
                <a:tab pos="457200" algn="l"/>
              </a:tabLst>
            </a:pPr>
            <a:r>
              <a:rPr lang="it-IT" dirty="0" smtClean="0"/>
              <a:t>depressione</a:t>
            </a:r>
          </a:p>
          <a:p>
            <a:pPr lvl="0">
              <a:buFont typeface="Arial"/>
              <a:buChar char="-"/>
              <a:tabLst>
                <a:tab pos="457200" algn="l"/>
              </a:tabLst>
            </a:pPr>
            <a:r>
              <a:rPr lang="it-IT" dirty="0" smtClean="0"/>
              <a:t>comportamenti autolesivi che possono rivelare difficoltà di integrare le parti di sé appartenenti alle diverse culture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9334990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7723956" cy="666328"/>
          </a:xfrm>
        </p:spPr>
        <p:txBody>
          <a:bodyPr/>
          <a:lstStyle/>
          <a:p>
            <a:r>
              <a:rPr lang="it-IT" sz="3200" dirty="0" smtClean="0"/>
              <a:t>Riflessioni</a:t>
            </a:r>
            <a:endParaRPr lang="it-IT" sz="320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67544" y="1268760"/>
            <a:ext cx="7467600" cy="5040560"/>
          </a:xfrm>
        </p:spPr>
        <p:txBody>
          <a:bodyPr>
            <a:normAutofit lnSpcReduction="10000"/>
          </a:bodyPr>
          <a:lstStyle/>
          <a:p>
            <a:pPr lvl="0">
              <a:buFont typeface="Arial"/>
              <a:buChar char="-"/>
              <a:tabLst>
                <a:tab pos="457200" algn="l"/>
              </a:tabLst>
            </a:pPr>
            <a:r>
              <a:rPr lang="it-IT" dirty="0" smtClean="0"/>
              <a:t>Le ragazze, che paiono prevalenti, sono arrivate in Italia tra gli 8 e i 12 anni per ricongiungersi alla famiglia spesso anticipate dalla madre: </a:t>
            </a:r>
            <a:r>
              <a:rPr lang="it-IT" i="1" dirty="0" smtClean="0"/>
              <a:t>l’equilibrismo</a:t>
            </a:r>
            <a:r>
              <a:rPr lang="it-IT" dirty="0" smtClean="0"/>
              <a:t> per la conoscenza e l’adattamento alla cultura locale si intreccia con </a:t>
            </a:r>
            <a:r>
              <a:rPr lang="it-IT" i="1" dirty="0" smtClean="0"/>
              <a:t>l’equilibrismo</a:t>
            </a:r>
            <a:r>
              <a:rPr lang="it-IT" dirty="0" smtClean="0"/>
              <a:t> di ricostruire una relazione con la madre ‘</a:t>
            </a:r>
            <a:r>
              <a:rPr lang="it-IT" i="1" dirty="0" smtClean="0"/>
              <a:t>che non è la stessa</a:t>
            </a:r>
            <a:r>
              <a:rPr lang="it-IT" dirty="0" smtClean="0"/>
              <a:t>’ dell’infanzia</a:t>
            </a:r>
          </a:p>
          <a:p>
            <a:pPr lvl="0">
              <a:buFont typeface="Arial"/>
              <a:buChar char="-"/>
              <a:tabLst>
                <a:tab pos="457200" algn="l"/>
              </a:tabLst>
            </a:pPr>
            <a:r>
              <a:rPr lang="it-IT" dirty="0" smtClean="0"/>
              <a:t>Anche i genitori possono vivere un difficile equilibrismo tra l’attaccamento alla propria cultura, il desiderio di trasmetterla, e la considerazione che per i figli sia importante anche integrarsi nella cultura locale.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4951566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  <p:pic>
        <p:nvPicPr>
          <p:cNvPr id="4" name="Segnaposto contenuto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772" y="1268760"/>
            <a:ext cx="7326395" cy="5040560"/>
          </a:xfrm>
        </p:spPr>
      </p:pic>
      <p:sp>
        <p:nvSpPr>
          <p:cNvPr id="5" name="CasellaDiTesto 4"/>
          <p:cNvSpPr txBox="1"/>
          <p:nvPr/>
        </p:nvSpPr>
        <p:spPr>
          <a:xfrm>
            <a:off x="690488" y="404664"/>
            <a:ext cx="6912768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300" dirty="0">
                <a:solidFill>
                  <a:schemeClr val="tx2"/>
                </a:solidFill>
              </a:rPr>
              <a:t>Territorio dell’unità operativa di Psicologia </a:t>
            </a:r>
            <a:endParaRPr lang="it-IT" sz="2300" dirty="0" smtClean="0">
              <a:solidFill>
                <a:schemeClr val="tx2"/>
              </a:solidFill>
            </a:endParaRPr>
          </a:p>
          <a:p>
            <a:r>
              <a:rPr lang="it-IT" sz="2300" dirty="0" smtClean="0">
                <a:solidFill>
                  <a:schemeClr val="tx2"/>
                </a:solidFill>
              </a:rPr>
              <a:t>Distretto </a:t>
            </a:r>
            <a:r>
              <a:rPr lang="it-IT" sz="2300" dirty="0">
                <a:solidFill>
                  <a:schemeClr val="tx2"/>
                </a:solidFill>
              </a:rPr>
              <a:t>Centro Nord</a:t>
            </a:r>
          </a:p>
        </p:txBody>
      </p:sp>
    </p:spTree>
    <p:extLst>
      <p:ext uri="{BB962C8B-B14F-4D97-AF65-F5344CB8AC3E}">
        <p14:creationId xmlns:p14="http://schemas.microsoft.com/office/powerpoint/2010/main" val="7103556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7723956" cy="666328"/>
          </a:xfrm>
        </p:spPr>
        <p:txBody>
          <a:bodyPr/>
          <a:lstStyle/>
          <a:p>
            <a:r>
              <a:rPr lang="it-IT" sz="3200" dirty="0" smtClean="0"/>
              <a:t>Riflessioni</a:t>
            </a:r>
            <a:endParaRPr lang="it-IT" sz="320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67544" y="1268760"/>
            <a:ext cx="7467600" cy="5040560"/>
          </a:xfrm>
        </p:spPr>
        <p:txBody>
          <a:bodyPr>
            <a:normAutofit/>
          </a:bodyPr>
          <a:lstStyle/>
          <a:p>
            <a:pPr lvl="0">
              <a:buFont typeface="Arial"/>
              <a:buChar char="-"/>
              <a:tabLst>
                <a:tab pos="457200" algn="l"/>
              </a:tabLst>
            </a:pPr>
            <a:r>
              <a:rPr lang="it-IT" dirty="0" smtClean="0"/>
              <a:t>Alcune ragazze e ragazzi incontrati nel servizio portano una forte nostalgia del paese di origine luogo visto e vissuto come ambiente nel quale riconoscersi e sentirsi riconosciuti, sentirsi a casa propria, mentre la terra qui non è sentita ancora come casa propria anche se prevale il desiderio di rimanerci.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6980671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7723956" cy="666328"/>
          </a:xfrm>
        </p:spPr>
        <p:txBody>
          <a:bodyPr/>
          <a:lstStyle/>
          <a:p>
            <a:r>
              <a:rPr lang="it-IT" sz="3200" dirty="0" smtClean="0"/>
              <a:t>Riflessioni</a:t>
            </a:r>
            <a:endParaRPr lang="it-IT" sz="320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67544" y="1268760"/>
            <a:ext cx="7467600" cy="5040560"/>
          </a:xfrm>
        </p:spPr>
        <p:txBody>
          <a:bodyPr>
            <a:normAutofit/>
          </a:bodyPr>
          <a:lstStyle/>
          <a:p>
            <a:pPr lvl="0">
              <a:buFont typeface="Arial"/>
              <a:buChar char="-"/>
              <a:tabLst>
                <a:tab pos="457200" algn="l"/>
              </a:tabLst>
            </a:pPr>
            <a:r>
              <a:rPr lang="it-IT" dirty="0" smtClean="0"/>
              <a:t>Spesso con i pari non c’è una buona relazione nel senso della qualità, è faticoso stabilire relazioni significative pur essendoci una superficiale socievolezza.</a:t>
            </a:r>
          </a:p>
          <a:p>
            <a:pPr lvl="0">
              <a:buFont typeface="Arial"/>
              <a:buChar char="-"/>
              <a:tabLst>
                <a:tab pos="457200" algn="l"/>
              </a:tabLst>
            </a:pPr>
            <a:r>
              <a:rPr lang="it-IT" dirty="0" smtClean="0"/>
              <a:t>Possono nascere situazioni di ritiro , sofferenze evidenti  oppure tendenze all’agito come modo di esprimere le difficoltà.</a:t>
            </a:r>
          </a:p>
          <a:p>
            <a:pPr lvl="0">
              <a:buFont typeface="Arial"/>
              <a:buChar char="-"/>
              <a:tabLst>
                <a:tab pos="457200" algn="l"/>
              </a:tabLst>
            </a:pPr>
            <a:r>
              <a:rPr lang="it-IT" dirty="0" smtClean="0"/>
              <a:t>Ai servizi arrivano maggiormente coloro che portano il dolore ed il lutto della perdita delle radici della loro terra.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0951656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7723956" cy="666328"/>
          </a:xfrm>
        </p:spPr>
        <p:txBody>
          <a:bodyPr/>
          <a:lstStyle/>
          <a:p>
            <a:r>
              <a:rPr lang="it-IT" sz="3200" dirty="0" smtClean="0"/>
              <a:t>Riflessioni</a:t>
            </a:r>
            <a:endParaRPr lang="it-IT" sz="320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67544" y="1268760"/>
            <a:ext cx="7467600" cy="5040560"/>
          </a:xfrm>
        </p:spPr>
        <p:txBody>
          <a:bodyPr>
            <a:normAutofit/>
          </a:bodyPr>
          <a:lstStyle/>
          <a:p>
            <a:pPr lvl="0">
              <a:buFont typeface="Arial"/>
              <a:buChar char="-"/>
              <a:tabLst>
                <a:tab pos="457200" algn="l"/>
              </a:tabLst>
            </a:pPr>
            <a:r>
              <a:rPr lang="it-IT" dirty="0" smtClean="0"/>
              <a:t>L’operatore, che si relaziona con questi giovani sente-vive un senso di ricchezza della cultura portata-vissuta dal ragazzo stesso.</a:t>
            </a:r>
          </a:p>
          <a:p>
            <a:pPr lvl="0">
              <a:buFont typeface="Arial"/>
              <a:buChar char="-"/>
              <a:tabLst>
                <a:tab pos="457200" algn="l"/>
              </a:tabLst>
            </a:pPr>
            <a:r>
              <a:rPr lang="it-IT" dirty="0" smtClean="0"/>
              <a:t>L’attenzione genuina-autentica dello psicologo permette al ragazzo di esplorare la propria cultura come importante, preziosa, come un valore e gli può permettere di considerare la propria cultura di origine come un elemento da integrare nella propria personalità e non come parte da abbracciare integralmente o da rifiutare integralmente.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42539773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259632" y="2492896"/>
            <a:ext cx="7239000" cy="1143000"/>
          </a:xfrm>
        </p:spPr>
        <p:txBody>
          <a:bodyPr/>
          <a:lstStyle/>
          <a:p>
            <a:r>
              <a:rPr lang="it-IT" sz="6000" dirty="0" smtClean="0"/>
              <a:t>Grazie per l’attenzione!</a:t>
            </a:r>
            <a:endParaRPr lang="it-IT" sz="600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1259632" y="1412776"/>
            <a:ext cx="7467600" cy="4419600"/>
          </a:xfrm>
        </p:spPr>
        <p:txBody>
          <a:bodyPr/>
          <a:lstStyle/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6165748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1115616" y="260648"/>
            <a:ext cx="6552728" cy="936104"/>
          </a:xfrm>
        </p:spPr>
        <p:txBody>
          <a:bodyPr>
            <a:noAutofit/>
          </a:bodyPr>
          <a:lstStyle/>
          <a:p>
            <a:pPr>
              <a:lnSpc>
                <a:spcPct val="80000"/>
              </a:lnSpc>
            </a:pPr>
            <a:r>
              <a:rPr lang="it-IT" sz="2300" dirty="0"/>
              <a:t>Stranieri residenti in provincia di Trento per genere e comunità di Valle (31 12 2011) V.A. distribuzione %, incidenza %   su totale residenti per Comunità di Valle</a:t>
            </a:r>
          </a:p>
        </p:txBody>
      </p:sp>
      <p:pic>
        <p:nvPicPr>
          <p:cNvPr id="5" name="Immagine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629"/>
          <a:stretch/>
        </p:blipFill>
        <p:spPr>
          <a:xfrm>
            <a:off x="1475656" y="1438662"/>
            <a:ext cx="5779236" cy="50866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44308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1115616" y="260648"/>
            <a:ext cx="6552728" cy="936104"/>
          </a:xfrm>
        </p:spPr>
        <p:txBody>
          <a:bodyPr>
            <a:normAutofit fontScale="62500" lnSpcReduction="20000"/>
          </a:bodyPr>
          <a:lstStyle/>
          <a:p>
            <a:r>
              <a:rPr lang="it-IT" sz="3600" dirty="0"/>
              <a:t>Iscritti in anagrafe per nascita stranieri per Comunità di Valle; incidenza relativa sul totale dei nati per comunità – anno 2011</a:t>
            </a:r>
          </a:p>
          <a:p>
            <a:endParaRPr lang="it-IT" sz="3600" dirty="0"/>
          </a:p>
          <a:p>
            <a:endParaRPr lang="it-IT" dirty="0"/>
          </a:p>
        </p:txBody>
      </p:sp>
      <p:pic>
        <p:nvPicPr>
          <p:cNvPr id="4" name="Immagin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011" b="19599"/>
          <a:stretch/>
        </p:blipFill>
        <p:spPr>
          <a:xfrm>
            <a:off x="680484" y="1340768"/>
            <a:ext cx="7783032" cy="5400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24569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539552" y="260648"/>
            <a:ext cx="7239000" cy="1143000"/>
          </a:xfrm>
        </p:spPr>
        <p:txBody>
          <a:bodyPr/>
          <a:lstStyle/>
          <a:p>
            <a:r>
              <a:rPr lang="it-IT" sz="3200" dirty="0" smtClean="0"/>
              <a:t>Aspetti di organizzazione interna dell’unità operativa</a:t>
            </a:r>
            <a:endParaRPr lang="it-IT" sz="3200" dirty="0"/>
          </a:p>
        </p:txBody>
      </p:sp>
      <p:graphicFrame>
        <p:nvGraphicFramePr>
          <p:cNvPr id="4" name="Segnaposto contenut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40644018"/>
              </p:ext>
            </p:extLst>
          </p:nvPr>
        </p:nvGraphicFramePr>
        <p:xfrm>
          <a:off x="395536" y="1556792"/>
          <a:ext cx="8748464" cy="51125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0040695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952500" y="188640"/>
            <a:ext cx="7239000" cy="666328"/>
          </a:xfrm>
        </p:spPr>
        <p:txBody>
          <a:bodyPr/>
          <a:lstStyle/>
          <a:p>
            <a:r>
              <a:rPr lang="it-IT" sz="3200" dirty="0" smtClean="0"/>
              <a:t>Dipartimento di Salute Mentale</a:t>
            </a:r>
            <a:endParaRPr lang="it-IT" sz="3200" dirty="0"/>
          </a:p>
        </p:txBody>
      </p:sp>
      <p:graphicFrame>
        <p:nvGraphicFramePr>
          <p:cNvPr id="4" name="Segnaposto contenut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41827120"/>
              </p:ext>
            </p:extLst>
          </p:nvPr>
        </p:nvGraphicFramePr>
        <p:xfrm>
          <a:off x="838200" y="1340768"/>
          <a:ext cx="7467600" cy="4419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8669670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952500" y="188640"/>
            <a:ext cx="7239000" cy="666328"/>
          </a:xfrm>
        </p:spPr>
        <p:txBody>
          <a:bodyPr/>
          <a:lstStyle/>
          <a:p>
            <a:r>
              <a:rPr lang="it-IT" sz="3200" dirty="0" smtClean="0"/>
              <a:t>Dipartimento di Salute Mentale</a:t>
            </a:r>
            <a:endParaRPr lang="it-IT" sz="320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838200" y="1412776"/>
            <a:ext cx="7467600" cy="1944216"/>
          </a:xfrm>
        </p:spPr>
        <p:txBody>
          <a:bodyPr/>
          <a:lstStyle/>
          <a:p>
            <a:r>
              <a:rPr lang="it-IT" dirty="0" smtClean="0"/>
              <a:t>Esiste un protocollo di collaborazione ma soprattutto delle buone pratiche per realizzare interventi integrati nel momento in cui fosse appropriato attivarli.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4076365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7723956" cy="666328"/>
          </a:xfrm>
        </p:spPr>
        <p:txBody>
          <a:bodyPr/>
          <a:lstStyle/>
          <a:p>
            <a:r>
              <a:rPr lang="it-IT" sz="3200" dirty="0" smtClean="0"/>
              <a:t>Cultura-formazione… background culturale</a:t>
            </a:r>
            <a:endParaRPr lang="it-IT" sz="320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971600" y="1556792"/>
            <a:ext cx="7467600" cy="2736304"/>
          </a:xfrm>
        </p:spPr>
        <p:txBody>
          <a:bodyPr/>
          <a:lstStyle/>
          <a:p>
            <a:pPr marL="0" indent="0">
              <a:buNone/>
            </a:pPr>
            <a:r>
              <a:rPr lang="it-IT" dirty="0" smtClean="0"/>
              <a:t>Partecipazione al GRIS Trento </a:t>
            </a:r>
          </a:p>
          <a:p>
            <a:pPr marL="0" indent="0">
              <a:buNone/>
            </a:pPr>
            <a:r>
              <a:rPr lang="it-IT" dirty="0" smtClean="0"/>
              <a:t>(Gruppo Immigrazione Salute)</a:t>
            </a:r>
          </a:p>
          <a:p>
            <a:pPr marL="0" indent="0">
              <a:buNone/>
            </a:pPr>
            <a:r>
              <a:rPr lang="it-IT" dirty="0" smtClean="0"/>
              <a:t> ed alla formazione da esso organizzata</a:t>
            </a:r>
            <a:endParaRPr lang="it-IT" dirty="0"/>
          </a:p>
        </p:txBody>
      </p:sp>
      <p:pic>
        <p:nvPicPr>
          <p:cNvPr id="4" name="Immagin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3648" y="3140968"/>
            <a:ext cx="2924522" cy="29245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37916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7723956" cy="666328"/>
          </a:xfrm>
        </p:spPr>
        <p:txBody>
          <a:bodyPr/>
          <a:lstStyle/>
          <a:p>
            <a:r>
              <a:rPr lang="it-IT" sz="3200" dirty="0" smtClean="0"/>
              <a:t>Cultura-formazione… background culturale</a:t>
            </a:r>
            <a:endParaRPr lang="it-IT" sz="320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67544" y="1268760"/>
            <a:ext cx="7467600" cy="5040560"/>
          </a:xfrm>
        </p:spPr>
        <p:txBody>
          <a:bodyPr>
            <a:normAutofit/>
          </a:bodyPr>
          <a:lstStyle/>
          <a:p>
            <a:pPr marL="0" lvl="0" indent="0">
              <a:buNone/>
              <a:tabLst>
                <a:tab pos="457200" algn="l"/>
              </a:tabLst>
            </a:pPr>
            <a:r>
              <a:rPr lang="it-IT" dirty="0"/>
              <a:t>Viene da ricordare con piacere la giornata di studio </a:t>
            </a:r>
            <a:r>
              <a:rPr lang="it-IT" dirty="0" smtClean="0"/>
              <a:t>con </a:t>
            </a:r>
            <a:r>
              <a:rPr lang="it-IT" b="1" dirty="0" smtClean="0"/>
              <a:t>Marie </a:t>
            </a:r>
            <a:r>
              <a:rPr lang="it-IT" b="1" dirty="0"/>
              <a:t>Rose </a:t>
            </a:r>
            <a:r>
              <a:rPr lang="it-IT" b="1" dirty="0" smtClean="0"/>
              <a:t>Moro </a:t>
            </a:r>
            <a:r>
              <a:rPr lang="it-IT" dirty="0" smtClean="0"/>
              <a:t>realizzata a Trento nel 2004. </a:t>
            </a:r>
            <a:endParaRPr lang="it-IT" dirty="0"/>
          </a:p>
          <a:p>
            <a:pPr marL="0" lvl="0" indent="0">
              <a:buNone/>
              <a:tabLst>
                <a:tab pos="457200" algn="l"/>
              </a:tabLst>
            </a:pPr>
            <a:r>
              <a:rPr lang="it-IT" dirty="0" smtClean="0"/>
              <a:t>« Bambini-adolescenti </a:t>
            </a:r>
            <a:r>
              <a:rPr lang="it-IT" dirty="0"/>
              <a:t>immigrati e loro famiglie nel rapporto con i Servizi ». </a:t>
            </a:r>
            <a:endParaRPr lang="it-IT" dirty="0" smtClean="0"/>
          </a:p>
          <a:p>
            <a:pPr marL="0" lvl="0" indent="0">
              <a:buNone/>
              <a:tabLst>
                <a:tab pos="457200" algn="l"/>
              </a:tabLst>
            </a:pPr>
            <a:r>
              <a:rPr lang="it-IT" dirty="0" smtClean="0"/>
              <a:t>Seminario di </a:t>
            </a:r>
            <a:r>
              <a:rPr lang="it-IT" dirty="0"/>
              <a:t>formazione per operatori sociali e </a:t>
            </a:r>
            <a:r>
              <a:rPr lang="it-IT" dirty="0" smtClean="0"/>
              <a:t>sanitari.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31802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erme">
  <a:themeElements>
    <a:clrScheme name="Città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Term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r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63500" dist="38100" dir="81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101600" dist="63500" dir="810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000000"/>
            </a:lightRig>
          </a:scene3d>
          <a:sp3d>
            <a:bevelT h="1905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lumMod val="125000"/>
              </a:schemeClr>
            </a:gs>
            <a:gs pos="55000">
              <a:schemeClr val="phClr">
                <a:shade val="100000"/>
                <a:satMod val="100000"/>
                <a:lumMod val="100000"/>
              </a:schemeClr>
            </a:gs>
            <a:gs pos="100000">
              <a:schemeClr val="phClr">
                <a:shade val="90000"/>
                <a:satMod val="300000"/>
                <a:lumMod val="9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8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Terme</Template>
  <TotalTime>671</TotalTime>
  <Words>940</Words>
  <Application>Microsoft Office PowerPoint</Application>
  <PresentationFormat>Presentazione su schermo (4:3)</PresentationFormat>
  <Paragraphs>170</Paragraphs>
  <Slides>23</Slides>
  <Notes>1</Notes>
  <HiddenSlides>0</HiddenSlides>
  <MMClips>0</MMClips>
  <ScaleCrop>false</ScaleCrop>
  <HeadingPairs>
    <vt:vector size="6" baseType="variant">
      <vt:variant>
        <vt:lpstr>Tema</vt:lpstr>
      </vt:variant>
      <vt:variant>
        <vt:i4>1</vt:i4>
      </vt:variant>
      <vt:variant>
        <vt:lpstr>Server OLE incorporati</vt:lpstr>
      </vt:variant>
      <vt:variant>
        <vt:i4>1</vt:i4>
      </vt:variant>
      <vt:variant>
        <vt:lpstr>Titoli diapositive</vt:lpstr>
      </vt:variant>
      <vt:variant>
        <vt:i4>23</vt:i4>
      </vt:variant>
    </vt:vector>
  </HeadingPairs>
  <TitlesOfParts>
    <vt:vector size="25" baseType="lpstr">
      <vt:lpstr>Terme</vt:lpstr>
      <vt:lpstr>Foglio di lavoro</vt:lpstr>
      <vt:lpstr>APPROCCI A CONFRONTO Esperienze e metodologie sul territorio</vt:lpstr>
      <vt:lpstr>Presentazione standard di PowerPoint</vt:lpstr>
      <vt:lpstr>Presentazione standard di PowerPoint</vt:lpstr>
      <vt:lpstr>Presentazione standard di PowerPoint</vt:lpstr>
      <vt:lpstr>Aspetti di organizzazione interna dell’unità operativa</vt:lpstr>
      <vt:lpstr>Dipartimento di Salute Mentale</vt:lpstr>
      <vt:lpstr>Dipartimento di Salute Mentale</vt:lpstr>
      <vt:lpstr>Cultura-formazione… background culturale</vt:lpstr>
      <vt:lpstr>Cultura-formazione… background culturale</vt:lpstr>
      <vt:lpstr>Cultura-formazione… background culturale</vt:lpstr>
      <vt:lpstr>Dati utenti   2012  e  2013</vt:lpstr>
      <vt:lpstr>Dati utenti   2012  e  2013</vt:lpstr>
      <vt:lpstr> Unità Operativa di Psicologia 1 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Riflessioni</vt:lpstr>
      <vt:lpstr>Riflessioni</vt:lpstr>
      <vt:lpstr>Riflessioni</vt:lpstr>
      <vt:lpstr>Riflessioni</vt:lpstr>
      <vt:lpstr>Riflessioni</vt:lpstr>
      <vt:lpstr>Grazie per l’attenzione!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Corrado</dc:creator>
  <cp:lastModifiedBy>Corrado</cp:lastModifiedBy>
  <cp:revision>27</cp:revision>
  <dcterms:created xsi:type="dcterms:W3CDTF">2013-09-23T12:14:23Z</dcterms:created>
  <dcterms:modified xsi:type="dcterms:W3CDTF">2013-09-26T14:19:03Z</dcterms:modified>
</cp:coreProperties>
</file>